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legacyDocTextInfo.bin" ContentType="application/vnd.ms-office.legacyDocTextInfo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7" r:id="rId2"/>
    <p:sldId id="258" r:id="rId3"/>
    <p:sldId id="259" r:id="rId4"/>
    <p:sldId id="295" r:id="rId5"/>
    <p:sldId id="296" r:id="rId6"/>
    <p:sldId id="298" r:id="rId7"/>
    <p:sldId id="302" r:id="rId8"/>
    <p:sldId id="299" r:id="rId9"/>
    <p:sldId id="300" r:id="rId10"/>
    <p:sldId id="262" r:id="rId11"/>
    <p:sldId id="303" r:id="rId12"/>
    <p:sldId id="266" r:id="rId13"/>
    <p:sldId id="306" r:id="rId14"/>
    <p:sldId id="307" r:id="rId15"/>
    <p:sldId id="268" r:id="rId16"/>
    <p:sldId id="308" r:id="rId17"/>
    <p:sldId id="309" r:id="rId18"/>
    <p:sldId id="267" r:id="rId19"/>
    <p:sldId id="326" r:id="rId20"/>
    <p:sldId id="327" r:id="rId21"/>
    <p:sldId id="311" r:id="rId22"/>
    <p:sldId id="304" r:id="rId23"/>
    <p:sldId id="314" r:id="rId24"/>
    <p:sldId id="315" r:id="rId25"/>
    <p:sldId id="319" r:id="rId26"/>
    <p:sldId id="316" r:id="rId27"/>
    <p:sldId id="317" r:id="rId28"/>
    <p:sldId id="318" r:id="rId29"/>
    <p:sldId id="269" r:id="rId30"/>
    <p:sldId id="323" r:id="rId31"/>
    <p:sldId id="312" r:id="rId32"/>
    <p:sldId id="272" r:id="rId33"/>
    <p:sldId id="325" r:id="rId34"/>
    <p:sldId id="313" r:id="rId35"/>
    <p:sldId id="276" r:id="rId36"/>
    <p:sldId id="324" r:id="rId37"/>
    <p:sldId id="320" r:id="rId38"/>
    <p:sldId id="283" r:id="rId39"/>
    <p:sldId id="321" r:id="rId40"/>
    <p:sldId id="285" r:id="rId41"/>
    <p:sldId id="286" r:id="rId42"/>
    <p:sldId id="322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4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5A0D41-F0E8-4857-BCD4-046F2855230C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A9F2294-2CB6-44B8-9207-8E9D1AC820CC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Принятие на службу</a:t>
          </a:r>
          <a:endParaRPr lang="ru-RU" dirty="0">
            <a:solidFill>
              <a:srgbClr val="002060"/>
            </a:solidFill>
          </a:endParaRPr>
        </a:p>
      </dgm:t>
    </dgm:pt>
    <dgm:pt modelId="{532EF4DE-59C7-4D82-9F0C-65FE92EA5A30}" type="parTrans" cxnId="{13BE2E0B-BCC3-4AF1-96BA-0002D45A3D9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3FCDE646-344D-4969-8CCE-3CF76586373A}" type="sibTrans" cxnId="{13BE2E0B-BCC3-4AF1-96BA-0002D45A3D9B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C8E030A-60F0-478A-8730-EA955BC83617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Назначение на должность</a:t>
          </a:r>
          <a:endParaRPr lang="ru-RU" dirty="0">
            <a:solidFill>
              <a:srgbClr val="002060"/>
            </a:solidFill>
          </a:endParaRPr>
        </a:p>
      </dgm:t>
    </dgm:pt>
    <dgm:pt modelId="{C8E43E65-BCD1-4F6E-A3D5-259F746802A4}" type="parTrans" cxnId="{C6E2530D-3297-4546-9A2A-0709EBD8AD1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ECC3797A-3A02-48C6-96D5-D59D921A5AE2}" type="sibTrans" cxnId="{C6E2530D-3297-4546-9A2A-0709EBD8AD17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443AF03-448A-4D8E-B6E7-2F53891A25F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Заключение служебного контракта</a:t>
          </a:r>
          <a:endParaRPr lang="ru-RU" dirty="0">
            <a:solidFill>
              <a:srgbClr val="002060"/>
            </a:solidFill>
          </a:endParaRPr>
        </a:p>
      </dgm:t>
    </dgm:pt>
    <dgm:pt modelId="{CB48FB1B-9791-416E-A36C-C7F88B143E30}" type="parTrans" cxnId="{3A31C4DC-89DF-48D7-8CFE-00838DD88FB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139D3DC-698A-49ED-A7D6-9F2BF331E65D}" type="sibTrans" cxnId="{3A31C4DC-89DF-48D7-8CFE-00838DD88FB3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FE607932-DAFF-4EC7-88BD-09C956C4FA0D}" type="pres">
      <dgm:prSet presAssocID="{3D5A0D41-F0E8-4857-BCD4-046F2855230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5C89B6-C4A8-4BBB-A696-1BE4FABDEBCF}" type="pres">
      <dgm:prSet presAssocID="{0443AF03-448A-4D8E-B6E7-2F53891A25F3}" presName="boxAndChildren" presStyleCnt="0"/>
      <dgm:spPr/>
    </dgm:pt>
    <dgm:pt modelId="{2F8AC3D7-20B5-4296-A385-958200986AD3}" type="pres">
      <dgm:prSet presAssocID="{0443AF03-448A-4D8E-B6E7-2F53891A25F3}" presName="parentTextBox" presStyleLbl="node1" presStyleIdx="0" presStyleCnt="3"/>
      <dgm:spPr/>
      <dgm:t>
        <a:bodyPr/>
        <a:lstStyle/>
        <a:p>
          <a:endParaRPr lang="ru-RU"/>
        </a:p>
      </dgm:t>
    </dgm:pt>
    <dgm:pt modelId="{06B81F8C-9138-4591-BD41-A46D0EEA7D98}" type="pres">
      <dgm:prSet presAssocID="{ECC3797A-3A02-48C6-96D5-D59D921A5AE2}" presName="sp" presStyleCnt="0"/>
      <dgm:spPr/>
    </dgm:pt>
    <dgm:pt modelId="{0842AB0D-5C7D-4BB8-A457-DF07A806FA78}" type="pres">
      <dgm:prSet presAssocID="{0C8E030A-60F0-478A-8730-EA955BC83617}" presName="arrowAndChildren" presStyleCnt="0"/>
      <dgm:spPr/>
    </dgm:pt>
    <dgm:pt modelId="{727F288A-D064-4023-B0A6-7FF70F384322}" type="pres">
      <dgm:prSet presAssocID="{0C8E030A-60F0-478A-8730-EA955BC83617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EC59F73-7298-4A0C-904E-ADF8EC49773C}" type="pres">
      <dgm:prSet presAssocID="{3FCDE646-344D-4969-8CCE-3CF76586373A}" presName="sp" presStyleCnt="0"/>
      <dgm:spPr/>
    </dgm:pt>
    <dgm:pt modelId="{84C897A4-EE4D-4097-95F9-3104D44879E0}" type="pres">
      <dgm:prSet presAssocID="{1A9F2294-2CB6-44B8-9207-8E9D1AC820CC}" presName="arrowAndChildren" presStyleCnt="0"/>
      <dgm:spPr/>
    </dgm:pt>
    <dgm:pt modelId="{9821BE8A-0DBE-4D2E-802D-A3746EC2FD86}" type="pres">
      <dgm:prSet presAssocID="{1A9F2294-2CB6-44B8-9207-8E9D1AC820CC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955BD70B-349B-4A89-B9AB-5083FF50DC87}" type="presOf" srcId="{3D5A0D41-F0E8-4857-BCD4-046F2855230C}" destId="{FE607932-DAFF-4EC7-88BD-09C956C4FA0D}" srcOrd="0" destOrd="0" presId="urn:microsoft.com/office/officeart/2005/8/layout/process4"/>
    <dgm:cxn modelId="{13BE2E0B-BCC3-4AF1-96BA-0002D45A3D9B}" srcId="{3D5A0D41-F0E8-4857-BCD4-046F2855230C}" destId="{1A9F2294-2CB6-44B8-9207-8E9D1AC820CC}" srcOrd="0" destOrd="0" parTransId="{532EF4DE-59C7-4D82-9F0C-65FE92EA5A30}" sibTransId="{3FCDE646-344D-4969-8CCE-3CF76586373A}"/>
    <dgm:cxn modelId="{F71C7785-938A-487B-9166-EDFF4AF35E93}" type="presOf" srcId="{1A9F2294-2CB6-44B8-9207-8E9D1AC820CC}" destId="{9821BE8A-0DBE-4D2E-802D-A3746EC2FD86}" srcOrd="0" destOrd="0" presId="urn:microsoft.com/office/officeart/2005/8/layout/process4"/>
    <dgm:cxn modelId="{C6E2530D-3297-4546-9A2A-0709EBD8AD17}" srcId="{3D5A0D41-F0E8-4857-BCD4-046F2855230C}" destId="{0C8E030A-60F0-478A-8730-EA955BC83617}" srcOrd="1" destOrd="0" parTransId="{C8E43E65-BCD1-4F6E-A3D5-259F746802A4}" sibTransId="{ECC3797A-3A02-48C6-96D5-D59D921A5AE2}"/>
    <dgm:cxn modelId="{3A31C4DC-89DF-48D7-8CFE-00838DD88FB3}" srcId="{3D5A0D41-F0E8-4857-BCD4-046F2855230C}" destId="{0443AF03-448A-4D8E-B6E7-2F53891A25F3}" srcOrd="2" destOrd="0" parTransId="{CB48FB1B-9791-416E-A36C-C7F88B143E30}" sibTransId="{8139D3DC-698A-49ED-A7D6-9F2BF331E65D}"/>
    <dgm:cxn modelId="{3746B042-B228-4409-9426-AC648775B024}" type="presOf" srcId="{0443AF03-448A-4D8E-B6E7-2F53891A25F3}" destId="{2F8AC3D7-20B5-4296-A385-958200986AD3}" srcOrd="0" destOrd="0" presId="urn:microsoft.com/office/officeart/2005/8/layout/process4"/>
    <dgm:cxn modelId="{B35858E4-3370-4CAD-8BF6-BD85F61F658A}" type="presOf" srcId="{0C8E030A-60F0-478A-8730-EA955BC83617}" destId="{727F288A-D064-4023-B0A6-7FF70F384322}" srcOrd="0" destOrd="0" presId="urn:microsoft.com/office/officeart/2005/8/layout/process4"/>
    <dgm:cxn modelId="{D88E4B95-D1B4-45EF-BC3D-E949C1E829D6}" type="presParOf" srcId="{FE607932-DAFF-4EC7-88BD-09C956C4FA0D}" destId="{455C89B6-C4A8-4BBB-A696-1BE4FABDEBCF}" srcOrd="0" destOrd="0" presId="urn:microsoft.com/office/officeart/2005/8/layout/process4"/>
    <dgm:cxn modelId="{972E5DF0-D330-4252-98C4-CBBA49E52A2A}" type="presParOf" srcId="{455C89B6-C4A8-4BBB-A696-1BE4FABDEBCF}" destId="{2F8AC3D7-20B5-4296-A385-958200986AD3}" srcOrd="0" destOrd="0" presId="urn:microsoft.com/office/officeart/2005/8/layout/process4"/>
    <dgm:cxn modelId="{FD222335-BB70-4851-9E2C-991733C2806E}" type="presParOf" srcId="{FE607932-DAFF-4EC7-88BD-09C956C4FA0D}" destId="{06B81F8C-9138-4591-BD41-A46D0EEA7D98}" srcOrd="1" destOrd="0" presId="urn:microsoft.com/office/officeart/2005/8/layout/process4"/>
    <dgm:cxn modelId="{CF57DCBE-67E5-469F-88E0-6A1976ABC5FD}" type="presParOf" srcId="{FE607932-DAFF-4EC7-88BD-09C956C4FA0D}" destId="{0842AB0D-5C7D-4BB8-A457-DF07A806FA78}" srcOrd="2" destOrd="0" presId="urn:microsoft.com/office/officeart/2005/8/layout/process4"/>
    <dgm:cxn modelId="{CA3D1097-7251-47E0-8358-D00A85C5D0BF}" type="presParOf" srcId="{0842AB0D-5C7D-4BB8-A457-DF07A806FA78}" destId="{727F288A-D064-4023-B0A6-7FF70F384322}" srcOrd="0" destOrd="0" presId="urn:microsoft.com/office/officeart/2005/8/layout/process4"/>
    <dgm:cxn modelId="{E33EDD12-A813-4382-875D-0D2F40C208AA}" type="presParOf" srcId="{FE607932-DAFF-4EC7-88BD-09C956C4FA0D}" destId="{AEC59F73-7298-4A0C-904E-ADF8EC49773C}" srcOrd="3" destOrd="0" presId="urn:microsoft.com/office/officeart/2005/8/layout/process4"/>
    <dgm:cxn modelId="{BFDBC039-F195-481A-A6E6-81211C8CCCFC}" type="presParOf" srcId="{FE607932-DAFF-4EC7-88BD-09C956C4FA0D}" destId="{84C897A4-EE4D-4097-95F9-3104D44879E0}" srcOrd="4" destOrd="0" presId="urn:microsoft.com/office/officeart/2005/8/layout/process4"/>
    <dgm:cxn modelId="{94EE1354-5542-46EF-8EA9-BB1C12E0C0B3}" type="presParOf" srcId="{84C897A4-EE4D-4097-95F9-3104D44879E0}" destId="{9821BE8A-0DBE-4D2E-802D-A3746EC2FD8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84646D-8052-4DB2-910C-F5F0922AD065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FB21130-469F-4F34-9DDB-037EEA53FE92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Расторжение служебного контракта</a:t>
          </a:r>
          <a:endParaRPr lang="ru-RU" dirty="0">
            <a:solidFill>
              <a:srgbClr val="002060"/>
            </a:solidFill>
          </a:endParaRPr>
        </a:p>
      </dgm:t>
    </dgm:pt>
    <dgm:pt modelId="{88AD5DFA-517B-40E6-AC47-5E2366884345}" type="parTrans" cxnId="{81869EAD-AD0F-42CE-AF0C-ACAFD6C9671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03AE0E34-0860-4A5D-BDE7-09368A055553}" type="sibTrans" cxnId="{81869EAD-AD0F-42CE-AF0C-ACAFD6C9671D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9616BFB7-2B2F-4E67-9016-CB65FD6CF756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Освобождение от должности</a:t>
          </a:r>
          <a:endParaRPr lang="ru-RU" dirty="0">
            <a:solidFill>
              <a:srgbClr val="002060"/>
            </a:solidFill>
          </a:endParaRPr>
        </a:p>
      </dgm:t>
    </dgm:pt>
    <dgm:pt modelId="{B2F73E86-00BE-48C0-8813-0E5E9CAA1264}" type="parTrans" cxnId="{0F3EADF3-5616-4CE0-B988-D3F229D45FE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DD80A6B9-0BCE-494E-AA01-8288EF363996}" type="sibTrans" cxnId="{0F3EADF3-5616-4CE0-B988-D3F229D45FEF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FF1F3103-D1B7-4EE8-A73C-7383E74C74DB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Увольнение со службы</a:t>
          </a:r>
          <a:endParaRPr lang="ru-RU" dirty="0">
            <a:solidFill>
              <a:srgbClr val="002060"/>
            </a:solidFill>
          </a:endParaRPr>
        </a:p>
      </dgm:t>
    </dgm:pt>
    <dgm:pt modelId="{221F5AE2-9108-4CAC-9C87-37FE40062A31}" type="parTrans" cxnId="{30E10E31-8295-4BEC-BA5E-6AF3A3FFCBD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8E692BE3-CFD6-4202-B28F-1A079FC8842E}" type="sibTrans" cxnId="{30E10E31-8295-4BEC-BA5E-6AF3A3FFCBD8}">
      <dgm:prSet/>
      <dgm:spPr/>
      <dgm:t>
        <a:bodyPr/>
        <a:lstStyle/>
        <a:p>
          <a:endParaRPr lang="ru-RU">
            <a:solidFill>
              <a:srgbClr val="002060"/>
            </a:solidFill>
          </a:endParaRPr>
        </a:p>
      </dgm:t>
    </dgm:pt>
    <dgm:pt modelId="{1A269239-E5EF-4905-A0E9-B54DF8DFDA1E}" type="pres">
      <dgm:prSet presAssocID="{D584646D-8052-4DB2-910C-F5F0922AD0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F9DDC27-6FCE-464B-88B1-79ABA4779B88}" type="pres">
      <dgm:prSet presAssocID="{FF1F3103-D1B7-4EE8-A73C-7383E74C74DB}" presName="boxAndChildren" presStyleCnt="0"/>
      <dgm:spPr/>
    </dgm:pt>
    <dgm:pt modelId="{C96FFF7B-C31E-425B-9FD2-C295532636CD}" type="pres">
      <dgm:prSet presAssocID="{FF1F3103-D1B7-4EE8-A73C-7383E74C74DB}" presName="parentTextBox" presStyleLbl="node1" presStyleIdx="0" presStyleCnt="3"/>
      <dgm:spPr/>
      <dgm:t>
        <a:bodyPr/>
        <a:lstStyle/>
        <a:p>
          <a:endParaRPr lang="ru-RU"/>
        </a:p>
      </dgm:t>
    </dgm:pt>
    <dgm:pt modelId="{E1D907DA-BA47-4720-B71A-E7FF8958347D}" type="pres">
      <dgm:prSet presAssocID="{DD80A6B9-0BCE-494E-AA01-8288EF363996}" presName="sp" presStyleCnt="0"/>
      <dgm:spPr/>
    </dgm:pt>
    <dgm:pt modelId="{D75B90D6-FB9C-4254-BE3A-0CBBE101BEAF}" type="pres">
      <dgm:prSet presAssocID="{9616BFB7-2B2F-4E67-9016-CB65FD6CF756}" presName="arrowAndChildren" presStyleCnt="0"/>
      <dgm:spPr/>
    </dgm:pt>
    <dgm:pt modelId="{99F5EBFD-F721-4AF3-93B0-1C5822DB9E61}" type="pres">
      <dgm:prSet presAssocID="{9616BFB7-2B2F-4E67-9016-CB65FD6CF756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9440502-5F13-4B0F-A946-63BEAFAB1A68}" type="pres">
      <dgm:prSet presAssocID="{03AE0E34-0860-4A5D-BDE7-09368A055553}" presName="sp" presStyleCnt="0"/>
      <dgm:spPr/>
    </dgm:pt>
    <dgm:pt modelId="{40581693-1D9C-4B66-A826-394C25CE747E}" type="pres">
      <dgm:prSet presAssocID="{4FB21130-469F-4F34-9DDB-037EEA53FE92}" presName="arrowAndChildren" presStyleCnt="0"/>
      <dgm:spPr/>
    </dgm:pt>
    <dgm:pt modelId="{78207F0B-471F-432C-AA9E-F3CDC8F62621}" type="pres">
      <dgm:prSet presAssocID="{4FB21130-469F-4F34-9DDB-037EEA53FE92}" presName="parentTextArrow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0F3EADF3-5616-4CE0-B988-D3F229D45FEF}" srcId="{D584646D-8052-4DB2-910C-F5F0922AD065}" destId="{9616BFB7-2B2F-4E67-9016-CB65FD6CF756}" srcOrd="1" destOrd="0" parTransId="{B2F73E86-00BE-48C0-8813-0E5E9CAA1264}" sibTransId="{DD80A6B9-0BCE-494E-AA01-8288EF363996}"/>
    <dgm:cxn modelId="{81869EAD-AD0F-42CE-AF0C-ACAFD6C9671D}" srcId="{D584646D-8052-4DB2-910C-F5F0922AD065}" destId="{4FB21130-469F-4F34-9DDB-037EEA53FE92}" srcOrd="0" destOrd="0" parTransId="{88AD5DFA-517B-40E6-AC47-5E2366884345}" sibTransId="{03AE0E34-0860-4A5D-BDE7-09368A055553}"/>
    <dgm:cxn modelId="{BC4A23B3-E539-41FB-B82D-47E60B542811}" type="presOf" srcId="{D584646D-8052-4DB2-910C-F5F0922AD065}" destId="{1A269239-E5EF-4905-A0E9-B54DF8DFDA1E}" srcOrd="0" destOrd="0" presId="urn:microsoft.com/office/officeart/2005/8/layout/process4"/>
    <dgm:cxn modelId="{83B83A13-8B0E-4D95-8FC7-68DFF8399329}" type="presOf" srcId="{FF1F3103-D1B7-4EE8-A73C-7383E74C74DB}" destId="{C96FFF7B-C31E-425B-9FD2-C295532636CD}" srcOrd="0" destOrd="0" presId="urn:microsoft.com/office/officeart/2005/8/layout/process4"/>
    <dgm:cxn modelId="{53BD7341-A040-4311-A513-AAEEBE2E5BED}" type="presOf" srcId="{9616BFB7-2B2F-4E67-9016-CB65FD6CF756}" destId="{99F5EBFD-F721-4AF3-93B0-1C5822DB9E61}" srcOrd="0" destOrd="0" presId="urn:microsoft.com/office/officeart/2005/8/layout/process4"/>
    <dgm:cxn modelId="{30E10E31-8295-4BEC-BA5E-6AF3A3FFCBD8}" srcId="{D584646D-8052-4DB2-910C-F5F0922AD065}" destId="{FF1F3103-D1B7-4EE8-A73C-7383E74C74DB}" srcOrd="2" destOrd="0" parTransId="{221F5AE2-9108-4CAC-9C87-37FE40062A31}" sibTransId="{8E692BE3-CFD6-4202-B28F-1A079FC8842E}"/>
    <dgm:cxn modelId="{F8E25DBE-A760-4943-8F37-36C53107A1F0}" type="presOf" srcId="{4FB21130-469F-4F34-9DDB-037EEA53FE92}" destId="{78207F0B-471F-432C-AA9E-F3CDC8F62621}" srcOrd="0" destOrd="0" presId="urn:microsoft.com/office/officeart/2005/8/layout/process4"/>
    <dgm:cxn modelId="{5ECEE56F-BE2E-41CB-BEC6-49981EA41573}" type="presParOf" srcId="{1A269239-E5EF-4905-A0E9-B54DF8DFDA1E}" destId="{2F9DDC27-6FCE-464B-88B1-79ABA4779B88}" srcOrd="0" destOrd="0" presId="urn:microsoft.com/office/officeart/2005/8/layout/process4"/>
    <dgm:cxn modelId="{4F06AE22-9055-488C-BB55-A2C3951B712E}" type="presParOf" srcId="{2F9DDC27-6FCE-464B-88B1-79ABA4779B88}" destId="{C96FFF7B-C31E-425B-9FD2-C295532636CD}" srcOrd="0" destOrd="0" presId="urn:microsoft.com/office/officeart/2005/8/layout/process4"/>
    <dgm:cxn modelId="{13DE6775-87F8-4063-A250-052C0A34E252}" type="presParOf" srcId="{1A269239-E5EF-4905-A0E9-B54DF8DFDA1E}" destId="{E1D907DA-BA47-4720-B71A-E7FF8958347D}" srcOrd="1" destOrd="0" presId="urn:microsoft.com/office/officeart/2005/8/layout/process4"/>
    <dgm:cxn modelId="{FDBD9E1A-EB53-48BF-98E6-988766B41099}" type="presParOf" srcId="{1A269239-E5EF-4905-A0E9-B54DF8DFDA1E}" destId="{D75B90D6-FB9C-4254-BE3A-0CBBE101BEAF}" srcOrd="2" destOrd="0" presId="urn:microsoft.com/office/officeart/2005/8/layout/process4"/>
    <dgm:cxn modelId="{A631E00D-18DC-4C2C-B359-C9157926CE28}" type="presParOf" srcId="{D75B90D6-FB9C-4254-BE3A-0CBBE101BEAF}" destId="{99F5EBFD-F721-4AF3-93B0-1C5822DB9E61}" srcOrd="0" destOrd="0" presId="urn:microsoft.com/office/officeart/2005/8/layout/process4"/>
    <dgm:cxn modelId="{81512A6B-504E-4292-8906-E3BE1CA47607}" type="presParOf" srcId="{1A269239-E5EF-4905-A0E9-B54DF8DFDA1E}" destId="{A9440502-5F13-4B0F-A946-63BEAFAB1A68}" srcOrd="3" destOrd="0" presId="urn:microsoft.com/office/officeart/2005/8/layout/process4"/>
    <dgm:cxn modelId="{513F7154-3AEF-4671-9D24-4A8846A2EEC0}" type="presParOf" srcId="{1A269239-E5EF-4905-A0E9-B54DF8DFDA1E}" destId="{40581693-1D9C-4B66-A826-394C25CE747E}" srcOrd="4" destOrd="0" presId="urn:microsoft.com/office/officeart/2005/8/layout/process4"/>
    <dgm:cxn modelId="{E4C2900D-0A4C-41A8-83F7-B11C4368149F}" type="presParOf" srcId="{40581693-1D9C-4B66-A826-394C25CE747E}" destId="{78207F0B-471F-432C-AA9E-F3CDC8F6262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B6B4D8-208A-4256-ABDE-793C39CC7214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F0800B4E-249F-47FF-8846-6217F8D6B9FF}">
      <dgm:prSet phldrT="[Текст]" custT="1"/>
      <dgm:spPr/>
      <dgm:t>
        <a:bodyPr/>
        <a:lstStyle/>
        <a:p>
          <a:r>
            <a:rPr lang="ru-RU" sz="2000" dirty="0" smtClean="0"/>
            <a:t>Для обозначения </a:t>
          </a:r>
          <a:r>
            <a:rPr lang="ru-RU" sz="2000" b="1" dirty="0" smtClean="0"/>
            <a:t>индивидуальных субъектов, </a:t>
          </a:r>
        </a:p>
        <a:p>
          <a:r>
            <a:rPr lang="ru-RU" sz="2000" b="1" dirty="0" smtClean="0"/>
            <a:t>осуществляющих государственное управление</a:t>
          </a:r>
          <a:endParaRPr lang="ru-RU" sz="2000" b="1" dirty="0"/>
        </a:p>
      </dgm:t>
    </dgm:pt>
    <dgm:pt modelId="{9CFA80B8-B15E-4BF5-9DDC-687EAAFE194B}" type="parTrans" cxnId="{541C95B8-D98E-4AF4-A65E-65DDDC860E52}">
      <dgm:prSet/>
      <dgm:spPr/>
      <dgm:t>
        <a:bodyPr/>
        <a:lstStyle/>
        <a:p>
          <a:endParaRPr lang="ru-RU" sz="2800"/>
        </a:p>
      </dgm:t>
    </dgm:pt>
    <dgm:pt modelId="{EDA7D2F2-3743-4230-8499-C36EC45C2479}" type="sibTrans" cxnId="{541C95B8-D98E-4AF4-A65E-65DDDC860E52}">
      <dgm:prSet/>
      <dgm:spPr/>
      <dgm:t>
        <a:bodyPr/>
        <a:lstStyle/>
        <a:p>
          <a:endParaRPr lang="ru-RU" sz="2800"/>
        </a:p>
      </dgm:t>
    </dgm:pt>
    <dgm:pt modelId="{CE586723-B1D9-43DC-981D-C4AFDB2C4175}">
      <dgm:prSet phldrT="[Текст]" custT="1"/>
      <dgm:spPr/>
      <dgm:t>
        <a:bodyPr/>
        <a:lstStyle/>
        <a:p>
          <a:r>
            <a:rPr lang="ru-RU" sz="2000" dirty="0" smtClean="0"/>
            <a:t>Для обозначения тех </a:t>
          </a:r>
          <a:r>
            <a:rPr lang="ru-RU" sz="2000" b="1" dirty="0" smtClean="0"/>
            <a:t>лиц, </a:t>
          </a:r>
        </a:p>
        <a:p>
          <a:r>
            <a:rPr lang="ru-RU" sz="2000" b="1" dirty="0" smtClean="0"/>
            <a:t>которые вправе действовать от имени государственного органа</a:t>
          </a:r>
          <a:endParaRPr lang="ru-RU" sz="2000" b="1" dirty="0"/>
        </a:p>
      </dgm:t>
    </dgm:pt>
    <dgm:pt modelId="{EAE5173F-6858-4A3B-AB2C-7F6B2959BBCC}" type="parTrans" cxnId="{A47ED677-262F-4605-B9BE-2CE94FCF6226}">
      <dgm:prSet/>
      <dgm:spPr/>
      <dgm:t>
        <a:bodyPr/>
        <a:lstStyle/>
        <a:p>
          <a:endParaRPr lang="ru-RU" sz="2800"/>
        </a:p>
      </dgm:t>
    </dgm:pt>
    <dgm:pt modelId="{0EBF4149-0048-4FA6-A8FB-1FAAADD8F38E}" type="sibTrans" cxnId="{A47ED677-262F-4605-B9BE-2CE94FCF6226}">
      <dgm:prSet/>
      <dgm:spPr/>
      <dgm:t>
        <a:bodyPr/>
        <a:lstStyle/>
        <a:p>
          <a:endParaRPr lang="ru-RU" sz="2800"/>
        </a:p>
      </dgm:t>
    </dgm:pt>
    <dgm:pt modelId="{E4875BFD-0060-402F-9EB9-1A991657C8A4}">
      <dgm:prSet phldrT="[Текст]" custT="1"/>
      <dgm:spPr/>
      <dgm:t>
        <a:bodyPr/>
        <a:lstStyle/>
        <a:p>
          <a:r>
            <a:rPr lang="ru-RU" sz="2000" dirty="0" smtClean="0"/>
            <a:t>Для обозначения </a:t>
          </a:r>
          <a:r>
            <a:rPr lang="ru-RU" sz="2000" b="1" dirty="0" smtClean="0"/>
            <a:t>специальных субъектов </a:t>
          </a:r>
        </a:p>
        <a:p>
          <a:r>
            <a:rPr lang="ru-RU" sz="2000" b="1" dirty="0" smtClean="0"/>
            <a:t>юридической ответственности</a:t>
          </a:r>
          <a:endParaRPr lang="ru-RU" sz="2000" b="1" dirty="0"/>
        </a:p>
      </dgm:t>
    </dgm:pt>
    <dgm:pt modelId="{E5254395-EFF0-47EC-AB6B-B9C1DE8C3AD0}" type="parTrans" cxnId="{1350F00B-19D8-4212-AEE2-288F92B9A990}">
      <dgm:prSet/>
      <dgm:spPr/>
      <dgm:t>
        <a:bodyPr/>
        <a:lstStyle/>
        <a:p>
          <a:endParaRPr lang="ru-RU" sz="2800"/>
        </a:p>
      </dgm:t>
    </dgm:pt>
    <dgm:pt modelId="{C0C0C21C-B44A-4C46-B6E0-F4379EEA48AE}" type="sibTrans" cxnId="{1350F00B-19D8-4212-AEE2-288F92B9A990}">
      <dgm:prSet/>
      <dgm:spPr/>
      <dgm:t>
        <a:bodyPr/>
        <a:lstStyle/>
        <a:p>
          <a:endParaRPr lang="ru-RU" sz="2800"/>
        </a:p>
      </dgm:t>
    </dgm:pt>
    <dgm:pt modelId="{5E5F5AD7-CE21-486C-BDBC-FFFECD946E09}" type="pres">
      <dgm:prSet presAssocID="{7AB6B4D8-208A-4256-ABDE-793C39CC72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4F74AA1-6AB1-4C7C-B9E5-DBE6438A2D51}" type="pres">
      <dgm:prSet presAssocID="{F0800B4E-249F-47FF-8846-6217F8D6B9FF}" presName="parentLin" presStyleCnt="0"/>
      <dgm:spPr/>
    </dgm:pt>
    <dgm:pt modelId="{261E8AAE-53AD-46D3-9BD8-A93C7596F5A5}" type="pres">
      <dgm:prSet presAssocID="{F0800B4E-249F-47FF-8846-6217F8D6B9F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FB1C7A9-1F50-43FC-9AC5-77E72BF303FF}" type="pres">
      <dgm:prSet presAssocID="{F0800B4E-249F-47FF-8846-6217F8D6B9F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E1A01-F1B5-4129-AF51-0394C7282B41}" type="pres">
      <dgm:prSet presAssocID="{F0800B4E-249F-47FF-8846-6217F8D6B9FF}" presName="negativeSpace" presStyleCnt="0"/>
      <dgm:spPr/>
    </dgm:pt>
    <dgm:pt modelId="{46F15971-052A-4054-9E22-9E05D64CACFC}" type="pres">
      <dgm:prSet presAssocID="{F0800B4E-249F-47FF-8846-6217F8D6B9FF}" presName="childText" presStyleLbl="conFgAcc1" presStyleIdx="0" presStyleCnt="3">
        <dgm:presLayoutVars>
          <dgm:bulletEnabled val="1"/>
        </dgm:presLayoutVars>
      </dgm:prSet>
      <dgm:spPr/>
    </dgm:pt>
    <dgm:pt modelId="{4E743857-F19A-4728-90C1-BADBCAE2599C}" type="pres">
      <dgm:prSet presAssocID="{EDA7D2F2-3743-4230-8499-C36EC45C2479}" presName="spaceBetweenRectangles" presStyleCnt="0"/>
      <dgm:spPr/>
    </dgm:pt>
    <dgm:pt modelId="{B9DC87EB-B985-450E-8D93-37E8BC327CA6}" type="pres">
      <dgm:prSet presAssocID="{CE586723-B1D9-43DC-981D-C4AFDB2C4175}" presName="parentLin" presStyleCnt="0"/>
      <dgm:spPr/>
    </dgm:pt>
    <dgm:pt modelId="{5293B760-AF8F-4F73-B5F1-1881067F88D2}" type="pres">
      <dgm:prSet presAssocID="{CE586723-B1D9-43DC-981D-C4AFDB2C417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7609EFB-6AA3-4FD3-BC0C-CB9398D7D320}" type="pres">
      <dgm:prSet presAssocID="{CE586723-B1D9-43DC-981D-C4AFDB2C417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49168-4FDB-4D58-97C6-4A2BF5A48350}" type="pres">
      <dgm:prSet presAssocID="{CE586723-B1D9-43DC-981D-C4AFDB2C4175}" presName="negativeSpace" presStyleCnt="0"/>
      <dgm:spPr/>
    </dgm:pt>
    <dgm:pt modelId="{21E55E52-1672-42B2-9EE8-F1F7AA6CC414}" type="pres">
      <dgm:prSet presAssocID="{CE586723-B1D9-43DC-981D-C4AFDB2C4175}" presName="childText" presStyleLbl="conFgAcc1" presStyleIdx="1" presStyleCnt="3">
        <dgm:presLayoutVars>
          <dgm:bulletEnabled val="1"/>
        </dgm:presLayoutVars>
      </dgm:prSet>
      <dgm:spPr/>
    </dgm:pt>
    <dgm:pt modelId="{A26B66D9-D4BD-4E3D-BE1F-EB1A1E76E9B7}" type="pres">
      <dgm:prSet presAssocID="{0EBF4149-0048-4FA6-A8FB-1FAAADD8F38E}" presName="spaceBetweenRectangles" presStyleCnt="0"/>
      <dgm:spPr/>
    </dgm:pt>
    <dgm:pt modelId="{5DE9A411-8A00-4488-82A4-DD816E77E6AF}" type="pres">
      <dgm:prSet presAssocID="{E4875BFD-0060-402F-9EB9-1A991657C8A4}" presName="parentLin" presStyleCnt="0"/>
      <dgm:spPr/>
    </dgm:pt>
    <dgm:pt modelId="{F222201E-AD65-4BC9-B36C-50A48CF94795}" type="pres">
      <dgm:prSet presAssocID="{E4875BFD-0060-402F-9EB9-1A991657C8A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90615B9-8A34-4ABF-ACF4-D11AEDF6AA35}" type="pres">
      <dgm:prSet presAssocID="{E4875BFD-0060-402F-9EB9-1A991657C8A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85F2A0-71ED-440D-AB1E-875BE0B4C634}" type="pres">
      <dgm:prSet presAssocID="{E4875BFD-0060-402F-9EB9-1A991657C8A4}" presName="negativeSpace" presStyleCnt="0"/>
      <dgm:spPr/>
    </dgm:pt>
    <dgm:pt modelId="{2B75EACC-0913-4585-8692-49560B8240B3}" type="pres">
      <dgm:prSet presAssocID="{E4875BFD-0060-402F-9EB9-1A991657C8A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51CBED9-9576-4D3F-8798-740480644F4F}" type="presOf" srcId="{7AB6B4D8-208A-4256-ABDE-793C39CC7214}" destId="{5E5F5AD7-CE21-486C-BDBC-FFFECD946E09}" srcOrd="0" destOrd="0" presId="urn:microsoft.com/office/officeart/2005/8/layout/list1"/>
    <dgm:cxn modelId="{1350F00B-19D8-4212-AEE2-288F92B9A990}" srcId="{7AB6B4D8-208A-4256-ABDE-793C39CC7214}" destId="{E4875BFD-0060-402F-9EB9-1A991657C8A4}" srcOrd="2" destOrd="0" parTransId="{E5254395-EFF0-47EC-AB6B-B9C1DE8C3AD0}" sibTransId="{C0C0C21C-B44A-4C46-B6E0-F4379EEA48AE}"/>
    <dgm:cxn modelId="{DD1161CD-DB4B-49FF-BFFC-49913351C463}" type="presOf" srcId="{F0800B4E-249F-47FF-8846-6217F8D6B9FF}" destId="{261E8AAE-53AD-46D3-9BD8-A93C7596F5A5}" srcOrd="0" destOrd="0" presId="urn:microsoft.com/office/officeart/2005/8/layout/list1"/>
    <dgm:cxn modelId="{A47ED677-262F-4605-B9BE-2CE94FCF6226}" srcId="{7AB6B4D8-208A-4256-ABDE-793C39CC7214}" destId="{CE586723-B1D9-43DC-981D-C4AFDB2C4175}" srcOrd="1" destOrd="0" parTransId="{EAE5173F-6858-4A3B-AB2C-7F6B2959BBCC}" sibTransId="{0EBF4149-0048-4FA6-A8FB-1FAAADD8F38E}"/>
    <dgm:cxn modelId="{1B1532BB-0786-4F10-9087-5F91845B54BA}" type="presOf" srcId="{CE586723-B1D9-43DC-981D-C4AFDB2C4175}" destId="{5293B760-AF8F-4F73-B5F1-1881067F88D2}" srcOrd="0" destOrd="0" presId="urn:microsoft.com/office/officeart/2005/8/layout/list1"/>
    <dgm:cxn modelId="{431A3F99-8F4F-484B-8EAD-22CE9E22389F}" type="presOf" srcId="{CE586723-B1D9-43DC-981D-C4AFDB2C4175}" destId="{87609EFB-6AA3-4FD3-BC0C-CB9398D7D320}" srcOrd="1" destOrd="0" presId="urn:microsoft.com/office/officeart/2005/8/layout/list1"/>
    <dgm:cxn modelId="{68D6A460-A3F5-4D48-BBD8-ACB657E0B97D}" type="presOf" srcId="{F0800B4E-249F-47FF-8846-6217F8D6B9FF}" destId="{AFB1C7A9-1F50-43FC-9AC5-77E72BF303FF}" srcOrd="1" destOrd="0" presId="urn:microsoft.com/office/officeart/2005/8/layout/list1"/>
    <dgm:cxn modelId="{541C95B8-D98E-4AF4-A65E-65DDDC860E52}" srcId="{7AB6B4D8-208A-4256-ABDE-793C39CC7214}" destId="{F0800B4E-249F-47FF-8846-6217F8D6B9FF}" srcOrd="0" destOrd="0" parTransId="{9CFA80B8-B15E-4BF5-9DDC-687EAAFE194B}" sibTransId="{EDA7D2F2-3743-4230-8499-C36EC45C2479}"/>
    <dgm:cxn modelId="{6B3BB7BF-9EED-4FA0-9525-67C9EF61E295}" type="presOf" srcId="{E4875BFD-0060-402F-9EB9-1A991657C8A4}" destId="{D90615B9-8A34-4ABF-ACF4-D11AEDF6AA35}" srcOrd="1" destOrd="0" presId="urn:microsoft.com/office/officeart/2005/8/layout/list1"/>
    <dgm:cxn modelId="{8418EEC8-4168-4B31-8570-65EBB4943A54}" type="presOf" srcId="{E4875BFD-0060-402F-9EB9-1A991657C8A4}" destId="{F222201E-AD65-4BC9-B36C-50A48CF94795}" srcOrd="0" destOrd="0" presId="urn:microsoft.com/office/officeart/2005/8/layout/list1"/>
    <dgm:cxn modelId="{2DCA2DC2-4BC2-434C-92C8-AB6645690AD3}" type="presParOf" srcId="{5E5F5AD7-CE21-486C-BDBC-FFFECD946E09}" destId="{24F74AA1-6AB1-4C7C-B9E5-DBE6438A2D51}" srcOrd="0" destOrd="0" presId="urn:microsoft.com/office/officeart/2005/8/layout/list1"/>
    <dgm:cxn modelId="{4815CC4C-09FC-4EEF-8429-0AEA732B671D}" type="presParOf" srcId="{24F74AA1-6AB1-4C7C-B9E5-DBE6438A2D51}" destId="{261E8AAE-53AD-46D3-9BD8-A93C7596F5A5}" srcOrd="0" destOrd="0" presId="urn:microsoft.com/office/officeart/2005/8/layout/list1"/>
    <dgm:cxn modelId="{1D2D4A05-6021-432C-BD4D-9706E2B8BD17}" type="presParOf" srcId="{24F74AA1-6AB1-4C7C-B9E5-DBE6438A2D51}" destId="{AFB1C7A9-1F50-43FC-9AC5-77E72BF303FF}" srcOrd="1" destOrd="0" presId="urn:microsoft.com/office/officeart/2005/8/layout/list1"/>
    <dgm:cxn modelId="{D91738C5-6D99-4026-AF7B-378869307D5C}" type="presParOf" srcId="{5E5F5AD7-CE21-486C-BDBC-FFFECD946E09}" destId="{1DDE1A01-F1B5-4129-AF51-0394C7282B41}" srcOrd="1" destOrd="0" presId="urn:microsoft.com/office/officeart/2005/8/layout/list1"/>
    <dgm:cxn modelId="{713BD8C2-04C5-43AB-8BF9-BDC040556097}" type="presParOf" srcId="{5E5F5AD7-CE21-486C-BDBC-FFFECD946E09}" destId="{46F15971-052A-4054-9E22-9E05D64CACFC}" srcOrd="2" destOrd="0" presId="urn:microsoft.com/office/officeart/2005/8/layout/list1"/>
    <dgm:cxn modelId="{A392A1DE-8A05-4BDC-8DB6-1DB4B7CD3AC1}" type="presParOf" srcId="{5E5F5AD7-CE21-486C-BDBC-FFFECD946E09}" destId="{4E743857-F19A-4728-90C1-BADBCAE2599C}" srcOrd="3" destOrd="0" presId="urn:microsoft.com/office/officeart/2005/8/layout/list1"/>
    <dgm:cxn modelId="{94C6A99F-2D2B-4FB5-BE1A-D70E5BE56A35}" type="presParOf" srcId="{5E5F5AD7-CE21-486C-BDBC-FFFECD946E09}" destId="{B9DC87EB-B985-450E-8D93-37E8BC327CA6}" srcOrd="4" destOrd="0" presId="urn:microsoft.com/office/officeart/2005/8/layout/list1"/>
    <dgm:cxn modelId="{55A98DBF-8349-4C47-B010-54B7C347123B}" type="presParOf" srcId="{B9DC87EB-B985-450E-8D93-37E8BC327CA6}" destId="{5293B760-AF8F-4F73-B5F1-1881067F88D2}" srcOrd="0" destOrd="0" presId="urn:microsoft.com/office/officeart/2005/8/layout/list1"/>
    <dgm:cxn modelId="{71BA2F99-9CA3-4D26-A0C4-05C34FBC3290}" type="presParOf" srcId="{B9DC87EB-B985-450E-8D93-37E8BC327CA6}" destId="{87609EFB-6AA3-4FD3-BC0C-CB9398D7D320}" srcOrd="1" destOrd="0" presId="urn:microsoft.com/office/officeart/2005/8/layout/list1"/>
    <dgm:cxn modelId="{C17053BB-51E8-4885-82FD-A7AAFCB2A268}" type="presParOf" srcId="{5E5F5AD7-CE21-486C-BDBC-FFFECD946E09}" destId="{68049168-4FDB-4D58-97C6-4A2BF5A48350}" srcOrd="5" destOrd="0" presId="urn:microsoft.com/office/officeart/2005/8/layout/list1"/>
    <dgm:cxn modelId="{5EBF4C58-FF09-4B34-86D7-9F412F9F177E}" type="presParOf" srcId="{5E5F5AD7-CE21-486C-BDBC-FFFECD946E09}" destId="{21E55E52-1672-42B2-9EE8-F1F7AA6CC414}" srcOrd="6" destOrd="0" presId="urn:microsoft.com/office/officeart/2005/8/layout/list1"/>
    <dgm:cxn modelId="{04BDC688-0F8F-4FA6-A3A9-130FFF3DC9CD}" type="presParOf" srcId="{5E5F5AD7-CE21-486C-BDBC-FFFECD946E09}" destId="{A26B66D9-D4BD-4E3D-BE1F-EB1A1E76E9B7}" srcOrd="7" destOrd="0" presId="urn:microsoft.com/office/officeart/2005/8/layout/list1"/>
    <dgm:cxn modelId="{5FF8F9C3-B1F6-44A4-93E9-0C8717F2627A}" type="presParOf" srcId="{5E5F5AD7-CE21-486C-BDBC-FFFECD946E09}" destId="{5DE9A411-8A00-4488-82A4-DD816E77E6AF}" srcOrd="8" destOrd="0" presId="urn:microsoft.com/office/officeart/2005/8/layout/list1"/>
    <dgm:cxn modelId="{BBCAAE06-086B-4D6A-9692-B4E53C90ABDD}" type="presParOf" srcId="{5DE9A411-8A00-4488-82A4-DD816E77E6AF}" destId="{F222201E-AD65-4BC9-B36C-50A48CF94795}" srcOrd="0" destOrd="0" presId="urn:microsoft.com/office/officeart/2005/8/layout/list1"/>
    <dgm:cxn modelId="{42CE440B-CE2A-45F8-9D2A-99A3EC5331BF}" type="presParOf" srcId="{5DE9A411-8A00-4488-82A4-DD816E77E6AF}" destId="{D90615B9-8A34-4ABF-ACF4-D11AEDF6AA35}" srcOrd="1" destOrd="0" presId="urn:microsoft.com/office/officeart/2005/8/layout/list1"/>
    <dgm:cxn modelId="{310F4548-B238-4A30-BC28-A9D73D0ADEEE}" type="presParOf" srcId="{5E5F5AD7-CE21-486C-BDBC-FFFECD946E09}" destId="{AF85F2A0-71ED-440D-AB1E-875BE0B4C634}" srcOrd="9" destOrd="0" presId="urn:microsoft.com/office/officeart/2005/8/layout/list1"/>
    <dgm:cxn modelId="{876D8E5B-EBD1-4CB3-B510-9CAD2416478B}" type="presParOf" srcId="{5E5F5AD7-CE21-486C-BDBC-FFFECD946E09}" destId="{2B75EACC-0913-4585-8692-49560B8240B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957342-4C63-41A7-BABB-B5C6F0B04F49}" type="doc">
      <dgm:prSet loTypeId="urn:microsoft.com/office/officeart/2005/8/layout/venn1" loCatId="relationship" qsTypeId="urn:microsoft.com/office/officeart/2005/8/quickstyle/simple4" qsCatId="simple" csTypeId="urn:microsoft.com/office/officeart/2005/8/colors/colorful3" csCatId="colorful" phldr="1"/>
      <dgm:spPr/>
    </dgm:pt>
    <dgm:pt modelId="{558636AE-84AE-4371-90D4-72E3570613DF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Государственный служащий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86DA7A3E-DCEB-4A4D-8B7D-6704ABD1E4E0}" type="parTrans" cxnId="{75F86986-7DDA-4247-A5EB-90B7B54BFF1C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261D83E6-28B4-47F7-9E65-5D83C20B65E7}" type="sibTrans" cxnId="{75F86986-7DDA-4247-A5EB-90B7B54BFF1C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50CA0B15-36A0-4C63-8671-E295F208DD45}">
      <dgm:prSet phldrT="[Текст]"/>
      <dgm:spPr/>
      <dgm:t>
        <a:bodyPr/>
        <a:lstStyle/>
        <a:p>
          <a:r>
            <a:rPr lang="ru-RU" dirty="0" smtClean="0">
              <a:ln>
                <a:solidFill>
                  <a:schemeClr val="tx1"/>
                </a:solidFill>
              </a:ln>
            </a:rPr>
            <a:t>Должностное лицо</a:t>
          </a:r>
          <a:endParaRPr lang="ru-RU" dirty="0">
            <a:ln>
              <a:solidFill>
                <a:schemeClr val="tx1"/>
              </a:solidFill>
            </a:ln>
          </a:endParaRPr>
        </a:p>
      </dgm:t>
    </dgm:pt>
    <dgm:pt modelId="{489F9A89-B7AD-497B-89B8-F920483942E2}" type="parTrans" cxnId="{DAC682B1-EA2D-47BC-BE06-8BE12ECCFB00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CC3D1CE0-945F-469F-8E57-B5E7662C763B}" type="sibTrans" cxnId="{DAC682B1-EA2D-47BC-BE06-8BE12ECCFB00}">
      <dgm:prSet/>
      <dgm:spPr/>
      <dgm:t>
        <a:bodyPr/>
        <a:lstStyle/>
        <a:p>
          <a:endParaRPr lang="ru-RU">
            <a:ln>
              <a:solidFill>
                <a:schemeClr val="tx1"/>
              </a:solidFill>
            </a:ln>
          </a:endParaRPr>
        </a:p>
      </dgm:t>
    </dgm:pt>
    <dgm:pt modelId="{2B324FDF-DC5D-4442-865F-61AB7E45BCB5}" type="pres">
      <dgm:prSet presAssocID="{2F957342-4C63-41A7-BABB-B5C6F0B04F49}" presName="compositeShape" presStyleCnt="0">
        <dgm:presLayoutVars>
          <dgm:chMax val="7"/>
          <dgm:dir/>
          <dgm:resizeHandles val="exact"/>
        </dgm:presLayoutVars>
      </dgm:prSet>
      <dgm:spPr/>
    </dgm:pt>
    <dgm:pt modelId="{B77AA71D-9DF9-47CB-BF91-AC10251AE0DA}" type="pres">
      <dgm:prSet presAssocID="{558636AE-84AE-4371-90D4-72E3570613DF}" presName="circ1" presStyleLbl="vennNode1" presStyleIdx="0" presStyleCnt="2"/>
      <dgm:spPr/>
      <dgm:t>
        <a:bodyPr/>
        <a:lstStyle/>
        <a:p>
          <a:endParaRPr lang="ru-RU"/>
        </a:p>
      </dgm:t>
    </dgm:pt>
    <dgm:pt modelId="{6AD4019C-7BDB-4C5D-BD44-371748BDF388}" type="pres">
      <dgm:prSet presAssocID="{558636AE-84AE-4371-90D4-72E3570613D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BBCCF-A558-48A8-8D8A-2A8B7FCB74F7}" type="pres">
      <dgm:prSet presAssocID="{50CA0B15-36A0-4C63-8671-E295F208DD45}" presName="circ2" presStyleLbl="vennNode1" presStyleIdx="1" presStyleCnt="2"/>
      <dgm:spPr/>
      <dgm:t>
        <a:bodyPr/>
        <a:lstStyle/>
        <a:p>
          <a:endParaRPr lang="ru-RU"/>
        </a:p>
      </dgm:t>
    </dgm:pt>
    <dgm:pt modelId="{0F04B651-B834-457C-9D45-FC275FD6F4CF}" type="pres">
      <dgm:prSet presAssocID="{50CA0B15-36A0-4C63-8671-E295F208DD4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2E7BBE-3ACB-4E2D-945C-330029B6458F}" type="presOf" srcId="{558636AE-84AE-4371-90D4-72E3570613DF}" destId="{B77AA71D-9DF9-47CB-BF91-AC10251AE0DA}" srcOrd="0" destOrd="0" presId="urn:microsoft.com/office/officeart/2005/8/layout/venn1"/>
    <dgm:cxn modelId="{ADBD5BBA-3602-463D-8506-A03565E8BACF}" type="presOf" srcId="{50CA0B15-36A0-4C63-8671-E295F208DD45}" destId="{0F04B651-B834-457C-9D45-FC275FD6F4CF}" srcOrd="1" destOrd="0" presId="urn:microsoft.com/office/officeart/2005/8/layout/venn1"/>
    <dgm:cxn modelId="{DAC682B1-EA2D-47BC-BE06-8BE12ECCFB00}" srcId="{2F957342-4C63-41A7-BABB-B5C6F0B04F49}" destId="{50CA0B15-36A0-4C63-8671-E295F208DD45}" srcOrd="1" destOrd="0" parTransId="{489F9A89-B7AD-497B-89B8-F920483942E2}" sibTransId="{CC3D1CE0-945F-469F-8E57-B5E7662C763B}"/>
    <dgm:cxn modelId="{C216B92B-39BC-45B1-A74D-A9AFF9DF4377}" type="presOf" srcId="{50CA0B15-36A0-4C63-8671-E295F208DD45}" destId="{6A9BBCCF-A558-48A8-8D8A-2A8B7FCB74F7}" srcOrd="0" destOrd="0" presId="urn:microsoft.com/office/officeart/2005/8/layout/venn1"/>
    <dgm:cxn modelId="{C3368086-7A91-4ED8-A34F-95BFAA0C6DD4}" type="presOf" srcId="{558636AE-84AE-4371-90D4-72E3570613DF}" destId="{6AD4019C-7BDB-4C5D-BD44-371748BDF388}" srcOrd="1" destOrd="0" presId="urn:microsoft.com/office/officeart/2005/8/layout/venn1"/>
    <dgm:cxn modelId="{CA6434F8-CC0C-4136-8843-A0CB8DEFCA63}" type="presOf" srcId="{2F957342-4C63-41A7-BABB-B5C6F0B04F49}" destId="{2B324FDF-DC5D-4442-865F-61AB7E45BCB5}" srcOrd="0" destOrd="0" presId="urn:microsoft.com/office/officeart/2005/8/layout/venn1"/>
    <dgm:cxn modelId="{75F86986-7DDA-4247-A5EB-90B7B54BFF1C}" srcId="{2F957342-4C63-41A7-BABB-B5C6F0B04F49}" destId="{558636AE-84AE-4371-90D4-72E3570613DF}" srcOrd="0" destOrd="0" parTransId="{86DA7A3E-DCEB-4A4D-8B7D-6704ABD1E4E0}" sibTransId="{261D83E6-28B4-47F7-9E65-5D83C20B65E7}"/>
    <dgm:cxn modelId="{E6129013-B91D-454B-8F20-C77643E0DE9F}" type="presParOf" srcId="{2B324FDF-DC5D-4442-865F-61AB7E45BCB5}" destId="{B77AA71D-9DF9-47CB-BF91-AC10251AE0DA}" srcOrd="0" destOrd="0" presId="urn:microsoft.com/office/officeart/2005/8/layout/venn1"/>
    <dgm:cxn modelId="{FDC11CB1-D0AD-4D9D-8851-BCD85458F735}" type="presParOf" srcId="{2B324FDF-DC5D-4442-865F-61AB7E45BCB5}" destId="{6AD4019C-7BDB-4C5D-BD44-371748BDF388}" srcOrd="1" destOrd="0" presId="urn:microsoft.com/office/officeart/2005/8/layout/venn1"/>
    <dgm:cxn modelId="{37EB4813-7DA6-4FD0-9C53-550B7ECE504B}" type="presParOf" srcId="{2B324FDF-DC5D-4442-865F-61AB7E45BCB5}" destId="{6A9BBCCF-A558-48A8-8D8A-2A8B7FCB74F7}" srcOrd="2" destOrd="0" presId="urn:microsoft.com/office/officeart/2005/8/layout/venn1"/>
    <dgm:cxn modelId="{8B03C98D-8BD5-4303-82AF-53C0D50B5B62}" type="presParOf" srcId="{2B324FDF-DC5D-4442-865F-61AB7E45BCB5}" destId="{0F04B651-B834-457C-9D45-FC275FD6F4CF}" srcOrd="3" destOrd="0" presId="urn:microsoft.com/office/officeart/2005/8/layout/venn1"/>
  </dgm:cxnLst>
  <dgm:bg/>
  <dgm:whole>
    <a:ln w="12700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2CE9F4-29BD-49AD-BC0E-C8F9909C2D89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D4A8D36-65B8-4AF0-B6D9-DC8186ABD729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Права</a:t>
          </a:r>
          <a:endParaRPr lang="ru-RU" b="1" dirty="0">
            <a:solidFill>
              <a:srgbClr val="002060"/>
            </a:solidFill>
          </a:endParaRPr>
        </a:p>
      </dgm:t>
    </dgm:pt>
    <dgm:pt modelId="{0E36F9CF-2D95-4643-9C2A-26F6A52C1ECA}" type="parTrans" cxnId="{2BE241F5-C7AF-4577-BE79-BDCB7BD44B14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0FE19DD7-FA04-4118-9F6D-B6CDD526E360}" type="sibTrans" cxnId="{2BE241F5-C7AF-4577-BE79-BDCB7BD44B14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9D3A35E8-E8D7-409F-B3E7-E8754EA145C3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Обязанности </a:t>
          </a:r>
          <a:endParaRPr lang="ru-RU" b="1" dirty="0">
            <a:solidFill>
              <a:srgbClr val="002060"/>
            </a:solidFill>
          </a:endParaRPr>
        </a:p>
      </dgm:t>
    </dgm:pt>
    <dgm:pt modelId="{4BFC9229-80FC-41DD-86E3-735E075C4C83}" type="parTrans" cxnId="{55732F8F-7065-46DC-A8C8-3A348DA7328A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40EC8498-42CD-4564-85AE-2CB63EFFF23B}" type="sibTrans" cxnId="{55732F8F-7065-46DC-A8C8-3A348DA7328A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8556CCBF-D0EA-460C-8D81-77830B9B8A46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Гарантии </a:t>
          </a:r>
          <a:endParaRPr lang="ru-RU" b="1" dirty="0">
            <a:solidFill>
              <a:srgbClr val="002060"/>
            </a:solidFill>
          </a:endParaRPr>
        </a:p>
      </dgm:t>
    </dgm:pt>
    <dgm:pt modelId="{EA11C5A8-7939-4B99-B6EF-95867CEE22BF}" type="parTrans" cxnId="{971659E2-6F7E-42B8-9C00-71B880E54894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76E768FD-603E-4E6F-9F4E-5A776AC89B0F}" type="sibTrans" cxnId="{971659E2-6F7E-42B8-9C00-71B880E54894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560B5CA7-AF24-4593-9F16-B3C7C58B5813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Запреты </a:t>
          </a:r>
          <a:endParaRPr lang="ru-RU" b="1" dirty="0">
            <a:solidFill>
              <a:srgbClr val="002060"/>
            </a:solidFill>
          </a:endParaRPr>
        </a:p>
      </dgm:t>
    </dgm:pt>
    <dgm:pt modelId="{B8A9B801-E0A7-46DE-97EF-C8AAF097DEAC}" type="parTrans" cxnId="{AB1EFC3B-9CAE-46C8-AB15-582FA6E93E2C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A800A4D5-C5FB-44F8-9653-921DD7263A75}" type="sibTrans" cxnId="{AB1EFC3B-9CAE-46C8-AB15-582FA6E93E2C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B29B456E-2417-4F0E-A8EF-CA9950B1CD63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Требования к поведению</a:t>
          </a:r>
          <a:endParaRPr lang="ru-RU" b="1" dirty="0">
            <a:solidFill>
              <a:srgbClr val="002060"/>
            </a:solidFill>
          </a:endParaRPr>
        </a:p>
      </dgm:t>
    </dgm:pt>
    <dgm:pt modelId="{89D4F4DF-9F84-4F20-A5A5-4A79E3FC8BA2}" type="parTrans" cxnId="{2FBAC6F7-DCD4-4045-85E9-16E3652ECFD3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2F7C5CC9-D57C-4267-95F2-D1AEA77B82CB}" type="sibTrans" cxnId="{2FBAC6F7-DCD4-4045-85E9-16E3652ECFD3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CC8E9741-66B7-48A2-ABB9-C3DAF4F6D5DC}">
      <dgm:prSet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Ответственность</a:t>
          </a:r>
          <a:endParaRPr lang="ru-RU" b="1" dirty="0">
            <a:solidFill>
              <a:srgbClr val="002060"/>
            </a:solidFill>
          </a:endParaRPr>
        </a:p>
      </dgm:t>
    </dgm:pt>
    <dgm:pt modelId="{19E615CB-DF80-47FE-B55B-6960F6447D41}" type="parTrans" cxnId="{14A0DBCC-B525-45CF-8504-8BA63FB7D491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AAD537FA-A804-4423-B066-E2D7ADEB3A53}" type="sibTrans" cxnId="{14A0DBCC-B525-45CF-8504-8BA63FB7D491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45F90C90-3900-4006-8F00-8A4A315CAE82}" type="pres">
      <dgm:prSet presAssocID="{642CE9F4-29BD-49AD-BC0E-C8F9909C2D8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5E43411-685F-4A51-9443-47AE76F255DF}" type="pres">
      <dgm:prSet presAssocID="{0D4A8D36-65B8-4AF0-B6D9-DC8186ABD72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086DC-3D10-42F6-BAAF-72024D3DA061}" type="pres">
      <dgm:prSet presAssocID="{0FE19DD7-FA04-4118-9F6D-B6CDD526E360}" presName="sibTrans" presStyleCnt="0"/>
      <dgm:spPr/>
    </dgm:pt>
    <dgm:pt modelId="{0F7737A8-594C-4179-B62E-555098670568}" type="pres">
      <dgm:prSet presAssocID="{9D3A35E8-E8D7-409F-B3E7-E8754EA145C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9CC4C0-C885-4BE7-80CB-282217A20195}" type="pres">
      <dgm:prSet presAssocID="{40EC8498-42CD-4564-85AE-2CB63EFFF23B}" presName="sibTrans" presStyleCnt="0"/>
      <dgm:spPr/>
    </dgm:pt>
    <dgm:pt modelId="{C85E89FE-80F9-45D7-92C8-5AC91C834747}" type="pres">
      <dgm:prSet presAssocID="{8556CCBF-D0EA-460C-8D81-77830B9B8A4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6AE87C-22FD-45A5-8C98-0152A60C20F3}" type="pres">
      <dgm:prSet presAssocID="{76E768FD-603E-4E6F-9F4E-5A776AC89B0F}" presName="sibTrans" presStyleCnt="0"/>
      <dgm:spPr/>
    </dgm:pt>
    <dgm:pt modelId="{735644E4-EBAD-4AE7-864D-17C7A8E5D861}" type="pres">
      <dgm:prSet presAssocID="{560B5CA7-AF24-4593-9F16-B3C7C58B581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4250E-83F4-4BC8-ACA9-39C69D55A5B4}" type="pres">
      <dgm:prSet presAssocID="{A800A4D5-C5FB-44F8-9653-921DD7263A75}" presName="sibTrans" presStyleCnt="0"/>
      <dgm:spPr/>
    </dgm:pt>
    <dgm:pt modelId="{7305F4BA-2099-47A9-B35C-80B8D34E2C2C}" type="pres">
      <dgm:prSet presAssocID="{B29B456E-2417-4F0E-A8EF-CA9950B1CD6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F4CE05-F76C-41C4-A9C8-DA043EB421A0}" type="pres">
      <dgm:prSet presAssocID="{2F7C5CC9-D57C-4267-95F2-D1AEA77B82CB}" presName="sibTrans" presStyleCnt="0"/>
      <dgm:spPr/>
    </dgm:pt>
    <dgm:pt modelId="{1E97A4F3-6AAF-4FA1-B864-EFB8D36E0D0C}" type="pres">
      <dgm:prSet presAssocID="{CC8E9741-66B7-48A2-ABB9-C3DAF4F6D5D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4AD144-B39C-4C1B-ABE5-F57AA33A3EE9}" type="presOf" srcId="{B29B456E-2417-4F0E-A8EF-CA9950B1CD63}" destId="{7305F4BA-2099-47A9-B35C-80B8D34E2C2C}" srcOrd="0" destOrd="0" presId="urn:microsoft.com/office/officeart/2005/8/layout/default"/>
    <dgm:cxn modelId="{2BE241F5-C7AF-4577-BE79-BDCB7BD44B14}" srcId="{642CE9F4-29BD-49AD-BC0E-C8F9909C2D89}" destId="{0D4A8D36-65B8-4AF0-B6D9-DC8186ABD729}" srcOrd="0" destOrd="0" parTransId="{0E36F9CF-2D95-4643-9C2A-26F6A52C1ECA}" sibTransId="{0FE19DD7-FA04-4118-9F6D-B6CDD526E360}"/>
    <dgm:cxn modelId="{E37D5F4C-EC8B-4ACB-A82D-E68ADF350055}" type="presOf" srcId="{560B5CA7-AF24-4593-9F16-B3C7C58B5813}" destId="{735644E4-EBAD-4AE7-864D-17C7A8E5D861}" srcOrd="0" destOrd="0" presId="urn:microsoft.com/office/officeart/2005/8/layout/default"/>
    <dgm:cxn modelId="{55732F8F-7065-46DC-A8C8-3A348DA7328A}" srcId="{642CE9F4-29BD-49AD-BC0E-C8F9909C2D89}" destId="{9D3A35E8-E8D7-409F-B3E7-E8754EA145C3}" srcOrd="1" destOrd="0" parTransId="{4BFC9229-80FC-41DD-86E3-735E075C4C83}" sibTransId="{40EC8498-42CD-4564-85AE-2CB63EFFF23B}"/>
    <dgm:cxn modelId="{1C93FB2F-2FD1-4A5E-96D4-7CFCA25F06E4}" type="presOf" srcId="{CC8E9741-66B7-48A2-ABB9-C3DAF4F6D5DC}" destId="{1E97A4F3-6AAF-4FA1-B864-EFB8D36E0D0C}" srcOrd="0" destOrd="0" presId="urn:microsoft.com/office/officeart/2005/8/layout/default"/>
    <dgm:cxn modelId="{946C67F8-638C-404A-9902-154D29A5EEFC}" type="presOf" srcId="{642CE9F4-29BD-49AD-BC0E-C8F9909C2D89}" destId="{45F90C90-3900-4006-8F00-8A4A315CAE82}" srcOrd="0" destOrd="0" presId="urn:microsoft.com/office/officeart/2005/8/layout/default"/>
    <dgm:cxn modelId="{4A5B44CC-2991-4237-9A15-4761FE0ADE50}" type="presOf" srcId="{9D3A35E8-E8D7-409F-B3E7-E8754EA145C3}" destId="{0F7737A8-594C-4179-B62E-555098670568}" srcOrd="0" destOrd="0" presId="urn:microsoft.com/office/officeart/2005/8/layout/default"/>
    <dgm:cxn modelId="{971659E2-6F7E-42B8-9C00-71B880E54894}" srcId="{642CE9F4-29BD-49AD-BC0E-C8F9909C2D89}" destId="{8556CCBF-D0EA-460C-8D81-77830B9B8A46}" srcOrd="2" destOrd="0" parTransId="{EA11C5A8-7939-4B99-B6EF-95867CEE22BF}" sibTransId="{76E768FD-603E-4E6F-9F4E-5A776AC89B0F}"/>
    <dgm:cxn modelId="{2FBAC6F7-DCD4-4045-85E9-16E3652ECFD3}" srcId="{642CE9F4-29BD-49AD-BC0E-C8F9909C2D89}" destId="{B29B456E-2417-4F0E-A8EF-CA9950B1CD63}" srcOrd="4" destOrd="0" parTransId="{89D4F4DF-9F84-4F20-A5A5-4A79E3FC8BA2}" sibTransId="{2F7C5CC9-D57C-4267-95F2-D1AEA77B82CB}"/>
    <dgm:cxn modelId="{14A0DBCC-B525-45CF-8504-8BA63FB7D491}" srcId="{642CE9F4-29BD-49AD-BC0E-C8F9909C2D89}" destId="{CC8E9741-66B7-48A2-ABB9-C3DAF4F6D5DC}" srcOrd="5" destOrd="0" parTransId="{19E615CB-DF80-47FE-B55B-6960F6447D41}" sibTransId="{AAD537FA-A804-4423-B066-E2D7ADEB3A53}"/>
    <dgm:cxn modelId="{427F02A8-76CB-4D92-B7D2-0566E1E69344}" type="presOf" srcId="{8556CCBF-D0EA-460C-8D81-77830B9B8A46}" destId="{C85E89FE-80F9-45D7-92C8-5AC91C834747}" srcOrd="0" destOrd="0" presId="urn:microsoft.com/office/officeart/2005/8/layout/default"/>
    <dgm:cxn modelId="{E871A25E-56B8-4B7F-8012-8A9F81232D62}" type="presOf" srcId="{0D4A8D36-65B8-4AF0-B6D9-DC8186ABD729}" destId="{95E43411-685F-4A51-9443-47AE76F255DF}" srcOrd="0" destOrd="0" presId="urn:microsoft.com/office/officeart/2005/8/layout/default"/>
    <dgm:cxn modelId="{AB1EFC3B-9CAE-46C8-AB15-582FA6E93E2C}" srcId="{642CE9F4-29BD-49AD-BC0E-C8F9909C2D89}" destId="{560B5CA7-AF24-4593-9F16-B3C7C58B5813}" srcOrd="3" destOrd="0" parTransId="{B8A9B801-E0A7-46DE-97EF-C8AAF097DEAC}" sibTransId="{A800A4D5-C5FB-44F8-9653-921DD7263A75}"/>
    <dgm:cxn modelId="{C45491C1-3747-4BCB-A3B2-7B35EA7D9075}" type="presParOf" srcId="{45F90C90-3900-4006-8F00-8A4A315CAE82}" destId="{95E43411-685F-4A51-9443-47AE76F255DF}" srcOrd="0" destOrd="0" presId="urn:microsoft.com/office/officeart/2005/8/layout/default"/>
    <dgm:cxn modelId="{05AD8509-39E7-4D18-98C9-15EE2352B200}" type="presParOf" srcId="{45F90C90-3900-4006-8F00-8A4A315CAE82}" destId="{37A086DC-3D10-42F6-BAAF-72024D3DA061}" srcOrd="1" destOrd="0" presId="urn:microsoft.com/office/officeart/2005/8/layout/default"/>
    <dgm:cxn modelId="{91BC366F-EB3A-4D2E-ACA0-AC69704F8F8D}" type="presParOf" srcId="{45F90C90-3900-4006-8F00-8A4A315CAE82}" destId="{0F7737A8-594C-4179-B62E-555098670568}" srcOrd="2" destOrd="0" presId="urn:microsoft.com/office/officeart/2005/8/layout/default"/>
    <dgm:cxn modelId="{9C73A2FC-0926-4EB1-9BA6-5D21A5C0E6F1}" type="presParOf" srcId="{45F90C90-3900-4006-8F00-8A4A315CAE82}" destId="{279CC4C0-C885-4BE7-80CB-282217A20195}" srcOrd="3" destOrd="0" presId="urn:microsoft.com/office/officeart/2005/8/layout/default"/>
    <dgm:cxn modelId="{118FC5A0-B901-454F-A6F2-9F6D1AB533D1}" type="presParOf" srcId="{45F90C90-3900-4006-8F00-8A4A315CAE82}" destId="{C85E89FE-80F9-45D7-92C8-5AC91C834747}" srcOrd="4" destOrd="0" presId="urn:microsoft.com/office/officeart/2005/8/layout/default"/>
    <dgm:cxn modelId="{0CC16494-69E0-422F-BD61-CC73274C7258}" type="presParOf" srcId="{45F90C90-3900-4006-8F00-8A4A315CAE82}" destId="{156AE87C-22FD-45A5-8C98-0152A60C20F3}" srcOrd="5" destOrd="0" presId="urn:microsoft.com/office/officeart/2005/8/layout/default"/>
    <dgm:cxn modelId="{AE47A34D-DA4D-49A8-A039-3CBB75865600}" type="presParOf" srcId="{45F90C90-3900-4006-8F00-8A4A315CAE82}" destId="{735644E4-EBAD-4AE7-864D-17C7A8E5D861}" srcOrd="6" destOrd="0" presId="urn:microsoft.com/office/officeart/2005/8/layout/default"/>
    <dgm:cxn modelId="{61168354-37C0-4FD1-8485-70E467265253}" type="presParOf" srcId="{45F90C90-3900-4006-8F00-8A4A315CAE82}" destId="{A054250E-83F4-4BC8-ACA9-39C69D55A5B4}" srcOrd="7" destOrd="0" presId="urn:microsoft.com/office/officeart/2005/8/layout/default"/>
    <dgm:cxn modelId="{D8D618D5-12F0-4717-AE71-A61A51CD3096}" type="presParOf" srcId="{45F90C90-3900-4006-8F00-8A4A315CAE82}" destId="{7305F4BA-2099-47A9-B35C-80B8D34E2C2C}" srcOrd="8" destOrd="0" presId="urn:microsoft.com/office/officeart/2005/8/layout/default"/>
    <dgm:cxn modelId="{E1B3CE8D-5408-48B5-958B-A6EF47FB8B20}" type="presParOf" srcId="{45F90C90-3900-4006-8F00-8A4A315CAE82}" destId="{41F4CE05-F76C-41C4-A9C8-DA043EB421A0}" srcOrd="9" destOrd="0" presId="urn:microsoft.com/office/officeart/2005/8/layout/default"/>
    <dgm:cxn modelId="{5D6397AE-A638-4B6D-812A-795E9EF1583B}" type="presParOf" srcId="{45F90C90-3900-4006-8F00-8A4A315CAE82}" destId="{1E97A4F3-6AAF-4FA1-B864-EFB8D36E0D0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F8AC3D7-20B5-4296-A385-958200986AD3}">
      <dsp:nvSpPr>
        <dsp:cNvPr id="0" name=""/>
        <dsp:cNvSpPr/>
      </dsp:nvSpPr>
      <dsp:spPr>
        <a:xfrm>
          <a:off x="0" y="3406931"/>
          <a:ext cx="4038600" cy="11182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Заключение служебного контракта</a:t>
          </a:r>
          <a:endParaRPr lang="ru-RU" sz="2600" kern="1200" dirty="0">
            <a:solidFill>
              <a:srgbClr val="002060"/>
            </a:solidFill>
          </a:endParaRPr>
        </a:p>
      </dsp:txBody>
      <dsp:txXfrm>
        <a:off x="0" y="3406931"/>
        <a:ext cx="4038600" cy="1118231"/>
      </dsp:txXfrm>
    </dsp:sp>
    <dsp:sp modelId="{727F288A-D064-4023-B0A6-7FF70F384322}">
      <dsp:nvSpPr>
        <dsp:cNvPr id="0" name=""/>
        <dsp:cNvSpPr/>
      </dsp:nvSpPr>
      <dsp:spPr>
        <a:xfrm rot="10800000">
          <a:off x="0" y="1703865"/>
          <a:ext cx="4038600" cy="171983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Назначение на должность</a:t>
          </a:r>
          <a:endParaRPr lang="ru-RU" sz="2600" kern="1200" dirty="0">
            <a:solidFill>
              <a:srgbClr val="002060"/>
            </a:solidFill>
          </a:endParaRPr>
        </a:p>
      </dsp:txBody>
      <dsp:txXfrm rot="10800000">
        <a:off x="0" y="1703865"/>
        <a:ext cx="4038600" cy="1719839"/>
      </dsp:txXfrm>
    </dsp:sp>
    <dsp:sp modelId="{9821BE8A-0DBE-4D2E-802D-A3746EC2FD86}">
      <dsp:nvSpPr>
        <dsp:cNvPr id="0" name=""/>
        <dsp:cNvSpPr/>
      </dsp:nvSpPr>
      <dsp:spPr>
        <a:xfrm rot="10800000">
          <a:off x="0" y="799"/>
          <a:ext cx="4038600" cy="171983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Принятие на службу</a:t>
          </a:r>
          <a:endParaRPr lang="ru-RU" sz="2600" kern="1200" dirty="0">
            <a:solidFill>
              <a:srgbClr val="002060"/>
            </a:solidFill>
          </a:endParaRPr>
        </a:p>
      </dsp:txBody>
      <dsp:txXfrm rot="10800000">
        <a:off x="0" y="799"/>
        <a:ext cx="4038600" cy="17198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6FFF7B-C31E-425B-9FD2-C295532636CD}">
      <dsp:nvSpPr>
        <dsp:cNvPr id="0" name=""/>
        <dsp:cNvSpPr/>
      </dsp:nvSpPr>
      <dsp:spPr>
        <a:xfrm>
          <a:off x="0" y="3406931"/>
          <a:ext cx="4038600" cy="11182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Увольнение со службы</a:t>
          </a:r>
          <a:endParaRPr lang="ru-RU" sz="2600" kern="1200" dirty="0">
            <a:solidFill>
              <a:srgbClr val="002060"/>
            </a:solidFill>
          </a:endParaRPr>
        </a:p>
      </dsp:txBody>
      <dsp:txXfrm>
        <a:off x="0" y="3406931"/>
        <a:ext cx="4038600" cy="1118231"/>
      </dsp:txXfrm>
    </dsp:sp>
    <dsp:sp modelId="{99F5EBFD-F721-4AF3-93B0-1C5822DB9E61}">
      <dsp:nvSpPr>
        <dsp:cNvPr id="0" name=""/>
        <dsp:cNvSpPr/>
      </dsp:nvSpPr>
      <dsp:spPr>
        <a:xfrm rot="10800000">
          <a:off x="0" y="1703865"/>
          <a:ext cx="4038600" cy="171983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Освобождение от должности</a:t>
          </a:r>
          <a:endParaRPr lang="ru-RU" sz="2600" kern="1200" dirty="0">
            <a:solidFill>
              <a:srgbClr val="002060"/>
            </a:solidFill>
          </a:endParaRPr>
        </a:p>
      </dsp:txBody>
      <dsp:txXfrm rot="10800000">
        <a:off x="0" y="1703865"/>
        <a:ext cx="4038600" cy="1719839"/>
      </dsp:txXfrm>
    </dsp:sp>
    <dsp:sp modelId="{78207F0B-471F-432C-AA9E-F3CDC8F62621}">
      <dsp:nvSpPr>
        <dsp:cNvPr id="0" name=""/>
        <dsp:cNvSpPr/>
      </dsp:nvSpPr>
      <dsp:spPr>
        <a:xfrm rot="10800000">
          <a:off x="0" y="799"/>
          <a:ext cx="4038600" cy="1719839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solidFill>
                <a:srgbClr val="002060"/>
              </a:solidFill>
            </a:rPr>
            <a:t>Расторжение служебного контракта</a:t>
          </a:r>
          <a:endParaRPr lang="ru-RU" sz="2600" kern="1200" dirty="0">
            <a:solidFill>
              <a:srgbClr val="002060"/>
            </a:solidFill>
          </a:endParaRPr>
        </a:p>
      </dsp:txBody>
      <dsp:txXfrm rot="10800000">
        <a:off x="0" y="799"/>
        <a:ext cx="4038600" cy="171983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F15971-052A-4054-9E22-9E05D64CACFC}">
      <dsp:nvSpPr>
        <dsp:cNvPr id="0" name=""/>
        <dsp:cNvSpPr/>
      </dsp:nvSpPr>
      <dsp:spPr>
        <a:xfrm>
          <a:off x="0" y="543261"/>
          <a:ext cx="8229600" cy="8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1C7A9-1F50-43FC-9AC5-77E72BF303FF}">
      <dsp:nvSpPr>
        <dsp:cNvPr id="0" name=""/>
        <dsp:cNvSpPr/>
      </dsp:nvSpPr>
      <dsp:spPr>
        <a:xfrm>
          <a:off x="411480" y="41421"/>
          <a:ext cx="5760720" cy="10036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Для обозначения </a:t>
          </a:r>
          <a:r>
            <a:rPr lang="ru-RU" sz="2000" b="1" kern="1200" dirty="0" smtClean="0"/>
            <a:t>индивидуальных субъектов,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осуществляющих государственное управление</a:t>
          </a:r>
          <a:endParaRPr lang="ru-RU" sz="2000" b="1" kern="1200" dirty="0"/>
        </a:p>
      </dsp:txBody>
      <dsp:txXfrm>
        <a:off x="411480" y="41421"/>
        <a:ext cx="5760720" cy="1003680"/>
      </dsp:txXfrm>
    </dsp:sp>
    <dsp:sp modelId="{21E55E52-1672-42B2-9EE8-F1F7AA6CC414}">
      <dsp:nvSpPr>
        <dsp:cNvPr id="0" name=""/>
        <dsp:cNvSpPr/>
      </dsp:nvSpPr>
      <dsp:spPr>
        <a:xfrm>
          <a:off x="0" y="2085501"/>
          <a:ext cx="8229600" cy="8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609EFB-6AA3-4FD3-BC0C-CB9398D7D320}">
      <dsp:nvSpPr>
        <dsp:cNvPr id="0" name=""/>
        <dsp:cNvSpPr/>
      </dsp:nvSpPr>
      <dsp:spPr>
        <a:xfrm>
          <a:off x="411480" y="1583661"/>
          <a:ext cx="5760720" cy="10036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Для обозначения тех </a:t>
          </a:r>
          <a:r>
            <a:rPr lang="ru-RU" sz="2000" b="1" kern="1200" dirty="0" smtClean="0"/>
            <a:t>лиц,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которые вправе действовать от имени государственного органа</a:t>
          </a:r>
          <a:endParaRPr lang="ru-RU" sz="2000" b="1" kern="1200" dirty="0"/>
        </a:p>
      </dsp:txBody>
      <dsp:txXfrm>
        <a:off x="411480" y="1583661"/>
        <a:ext cx="5760720" cy="1003680"/>
      </dsp:txXfrm>
    </dsp:sp>
    <dsp:sp modelId="{2B75EACC-0913-4585-8692-49560B8240B3}">
      <dsp:nvSpPr>
        <dsp:cNvPr id="0" name=""/>
        <dsp:cNvSpPr/>
      </dsp:nvSpPr>
      <dsp:spPr>
        <a:xfrm>
          <a:off x="0" y="3627741"/>
          <a:ext cx="8229600" cy="856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0615B9-8A34-4ABF-ACF4-D11AEDF6AA35}">
      <dsp:nvSpPr>
        <dsp:cNvPr id="0" name=""/>
        <dsp:cNvSpPr/>
      </dsp:nvSpPr>
      <dsp:spPr>
        <a:xfrm>
          <a:off x="411480" y="3125901"/>
          <a:ext cx="5760720" cy="10036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Для обозначения </a:t>
          </a:r>
          <a:r>
            <a:rPr lang="ru-RU" sz="2000" b="1" kern="1200" dirty="0" smtClean="0"/>
            <a:t>специальных субъектов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юридической ответственности</a:t>
          </a:r>
          <a:endParaRPr lang="ru-RU" sz="2000" b="1" kern="1200" dirty="0"/>
        </a:p>
      </dsp:txBody>
      <dsp:txXfrm>
        <a:off x="411480" y="3125901"/>
        <a:ext cx="5760720" cy="10036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7AA71D-9DF9-47CB-BF91-AC10251AE0DA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n>
                <a:solidFill>
                  <a:schemeClr val="tx1"/>
                </a:solidFill>
              </a:ln>
            </a:rPr>
            <a:t>Государственный служащий</a:t>
          </a:r>
          <a:endParaRPr lang="ru-RU" sz="2700" kern="1200" dirty="0">
            <a:ln>
              <a:solidFill>
                <a:schemeClr val="tx1"/>
              </a:solidFill>
            </a:ln>
          </a:endParaRPr>
        </a:p>
      </dsp:txBody>
      <dsp:txXfrm>
        <a:off x="870589" y="543115"/>
        <a:ext cx="2595368" cy="3439731"/>
      </dsp:txXfrm>
    </dsp:sp>
    <dsp:sp modelId="{6A9BBCCF-A558-48A8-8D8A-2A8B7FCB74F7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17595341"/>
                <a:satOff val="-40088"/>
                <a:lumOff val="1608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17595341"/>
                <a:satOff val="-40088"/>
                <a:lumOff val="1608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17595341"/>
                <a:satOff val="-40088"/>
                <a:lumOff val="160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n>
                <a:solidFill>
                  <a:schemeClr val="tx1"/>
                </a:solidFill>
              </a:ln>
            </a:rPr>
            <a:t>Должностное лицо</a:t>
          </a:r>
          <a:endParaRPr lang="ru-RU" sz="2700" kern="1200" dirty="0">
            <a:ln>
              <a:solidFill>
                <a:schemeClr val="tx1"/>
              </a:solidFill>
            </a:ln>
          </a:endParaRPr>
        </a:p>
      </dsp:txBody>
      <dsp:txXfrm>
        <a:off x="4763642" y="543115"/>
        <a:ext cx="2595368" cy="343973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E43411-685F-4A51-9443-47AE76F255DF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Права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0" y="591343"/>
        <a:ext cx="2571749" cy="1543050"/>
      </dsp:txXfrm>
    </dsp:sp>
    <dsp:sp modelId="{0F7737A8-594C-4179-B62E-55509867056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3519068"/>
            <a:satOff val="-8018"/>
            <a:lumOff val="321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Обязанности 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828925" y="591343"/>
        <a:ext cx="2571749" cy="1543050"/>
      </dsp:txXfrm>
    </dsp:sp>
    <dsp:sp modelId="{C85E89FE-80F9-45D7-92C8-5AC91C83474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3">
            <a:hueOff val="7038136"/>
            <a:satOff val="-16035"/>
            <a:lumOff val="643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Гарантии 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5657849" y="591343"/>
        <a:ext cx="2571749" cy="1543050"/>
      </dsp:txXfrm>
    </dsp:sp>
    <dsp:sp modelId="{735644E4-EBAD-4AE7-864D-17C7A8E5D861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solidFill>
          <a:schemeClr val="accent3">
            <a:hueOff val="10557205"/>
            <a:satOff val="-24053"/>
            <a:lumOff val="964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Запреты 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0" y="2391569"/>
        <a:ext cx="2571749" cy="1543050"/>
      </dsp:txXfrm>
    </dsp:sp>
    <dsp:sp modelId="{7305F4BA-2099-47A9-B35C-80B8D34E2C2C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solidFill>
          <a:schemeClr val="accent3">
            <a:hueOff val="14076272"/>
            <a:satOff val="-32070"/>
            <a:lumOff val="1286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Требования к поведению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2828925" y="2391569"/>
        <a:ext cx="2571749" cy="1543050"/>
      </dsp:txXfrm>
    </dsp:sp>
    <dsp:sp modelId="{1E97A4F3-6AAF-4FA1-B864-EFB8D36E0D0C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solidFill>
          <a:schemeClr val="accent3">
            <a:hueOff val="17595341"/>
            <a:satOff val="-40088"/>
            <a:lumOff val="160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rgbClr val="002060"/>
              </a:solidFill>
            </a:rPr>
            <a:t>Ответственность</a:t>
          </a:r>
          <a:endParaRPr lang="ru-RU" sz="2600" b="1" kern="1200" dirty="0">
            <a:solidFill>
              <a:srgbClr val="002060"/>
            </a:solidFill>
          </a:endParaRPr>
        </a:p>
      </dsp:txBody>
      <dsp:txXfrm>
        <a:off x="5657849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6.bin"/><Relationship Id="rId3" Type="http://schemas.microsoft.com/office/2006/relationships/legacyDiagramText" Target="legacyDiagramText11.bin"/><Relationship Id="rId7" Type="http://schemas.microsoft.com/office/2006/relationships/legacyDiagramText" Target="legacyDiagramText15.bin"/><Relationship Id="rId2" Type="http://schemas.microsoft.com/office/2006/relationships/legacyDiagramText" Target="legacyDiagramText10.bin"/><Relationship Id="rId1" Type="http://schemas.microsoft.com/office/2006/relationships/legacyDiagramText" Target="legacyDiagramText9.bin"/><Relationship Id="rId6" Type="http://schemas.microsoft.com/office/2006/relationships/legacyDiagramText" Target="legacyDiagramText14.bin"/><Relationship Id="rId5" Type="http://schemas.microsoft.com/office/2006/relationships/legacyDiagramText" Target="legacyDiagramText13.bin"/><Relationship Id="rId10" Type="http://schemas.microsoft.com/office/2006/relationships/legacyDiagramText" Target="legacyDiagramText18.bin"/><Relationship Id="rId4" Type="http://schemas.microsoft.com/office/2006/relationships/legacyDiagramText" Target="legacyDiagramText12.bin"/><Relationship Id="rId9" Type="http://schemas.microsoft.com/office/2006/relationships/legacyDiagramText" Target="legacyDiagramText17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21.bin"/><Relationship Id="rId2" Type="http://schemas.microsoft.com/office/2006/relationships/legacyDiagramText" Target="legacyDiagramText20.bin"/><Relationship Id="rId1" Type="http://schemas.microsoft.com/office/2006/relationships/legacyDiagramText" Target="legacyDiagramText19.bin"/><Relationship Id="rId4" Type="http://schemas.microsoft.com/office/2006/relationships/legacyDiagramText" Target="legacyDiagramText22.bin"/></Relationships>
</file>

<file path=ppt/drawings/_rels/vmlDrawing4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25.bin"/><Relationship Id="rId2" Type="http://schemas.microsoft.com/office/2006/relationships/legacyDiagramText" Target="legacyDiagramText24.bin"/><Relationship Id="rId1" Type="http://schemas.microsoft.com/office/2006/relationships/legacyDiagramText" Target="legacyDiagramText23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C7D4A-FBC9-4C33-8822-72DD31D08D39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4CCA57-3FA3-4889-8A8E-484D46C516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7B43B-2F3E-406F-AA78-36D0D6C9F13C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/>
              <a:t>prikhodkoeg@mail.ru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4D948C4-0AA4-44B7-90A0-26840A99AA8A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8229600" cy="21288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00500"/>
            <a:ext cx="8229600" cy="2130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en-US"/>
              <a:t>prikhodkoeg@mail.ru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1CCAA9C-D3DE-49E1-8703-8F7DD68FD2C1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D03CC-42B7-4A0A-8390-83CAB0CA8A7E}" type="datetimeFigureOut">
              <a:rPr lang="ru-RU" smtClean="0"/>
              <a:pPr/>
              <a:t>16.10.2012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B4652-A05E-4942-B4BD-9EF97B08F6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7.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Государственные служащие как субъекты административного права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Законодательное </a:t>
            </a:r>
            <a:r>
              <a:rPr lang="ru-RU" sz="3600" b="1" dirty="0" smtClean="0">
                <a:solidFill>
                  <a:srgbClr val="002060"/>
                </a:solidFill>
              </a:rPr>
              <a:t>регулирование государственной гражданской службы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ct val="90000"/>
              </a:lnSpc>
            </a:pPr>
            <a:r>
              <a:rPr lang="ru-RU" b="1" dirty="0"/>
              <a:t>О системе государственной службы Российской Федерации</a:t>
            </a:r>
            <a:r>
              <a:rPr lang="ru-RU" dirty="0"/>
              <a:t>: Федеральный закон от 25 апреля 2003 г. № 58-ФЗ (с </a:t>
            </a:r>
            <a:r>
              <a:rPr lang="ru-RU" dirty="0" err="1"/>
              <a:t>изм</a:t>
            </a:r>
            <a:r>
              <a:rPr lang="ru-RU" dirty="0"/>
              <a:t>. и доп</a:t>
            </a:r>
            <a:r>
              <a:rPr lang="ru-RU" dirty="0" smtClean="0"/>
              <a:t>.)</a:t>
            </a:r>
            <a:endParaRPr lang="ru-RU" dirty="0"/>
          </a:p>
          <a:p>
            <a:pPr>
              <a:lnSpc>
                <a:spcPct val="90000"/>
              </a:lnSpc>
            </a:pPr>
            <a:r>
              <a:rPr lang="ru-RU" b="1" dirty="0" smtClean="0"/>
              <a:t>О </a:t>
            </a:r>
            <a:r>
              <a:rPr lang="ru-RU" b="1" dirty="0"/>
              <a:t>государственной гражданской службе </a:t>
            </a:r>
            <a:r>
              <a:rPr lang="ru-RU" b="1" dirty="0" smtClean="0"/>
              <a:t>Российской Федерации:</a:t>
            </a:r>
            <a:r>
              <a:rPr lang="ru-RU" dirty="0" smtClean="0"/>
              <a:t> Федеральный закон </a:t>
            </a:r>
            <a:r>
              <a:rPr lang="ru-RU" dirty="0"/>
              <a:t>от </a:t>
            </a:r>
            <a:r>
              <a:rPr lang="ru-RU" dirty="0" smtClean="0"/>
              <a:t>07 </a:t>
            </a:r>
            <a:r>
              <a:rPr lang="ru-RU" dirty="0"/>
              <a:t>июля 2004 г. № 79-ФЗ (с доп.)</a:t>
            </a:r>
          </a:p>
          <a:p>
            <a:pPr>
              <a:lnSpc>
                <a:spcPct val="90000"/>
              </a:lnSpc>
            </a:pPr>
            <a:r>
              <a:rPr lang="ru-RU" b="1" dirty="0"/>
              <a:t>Об особенностях организации и правового регулирования государственной гражданской службы Красноярского края:</a:t>
            </a:r>
            <a:r>
              <a:rPr lang="ru-RU" dirty="0"/>
              <a:t> Закон края от 20 декабря 2005 г. № 17-4314 (с </a:t>
            </a:r>
            <a:r>
              <a:rPr lang="ru-RU" dirty="0" err="1"/>
              <a:t>изм</a:t>
            </a:r>
            <a:r>
              <a:rPr lang="ru-RU" dirty="0"/>
              <a:t>. и доп.)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Понятие и виды должностей в государственных органах.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2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998" name="Organization Chart 6"/>
          <p:cNvGraphicFramePr>
            <a:graphicFrameLocks/>
          </p:cNvGraphicFramePr>
          <p:nvPr>
            <p:ph idx="4294967295"/>
          </p:nvPr>
        </p:nvGraphicFramePr>
        <p:xfrm>
          <a:off x="0" y="214290"/>
          <a:ext cx="9144000" cy="642942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Государственные должности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Российской Федерации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должности, устанавливаемые </a:t>
            </a:r>
            <a:r>
              <a:rPr lang="ru-RU" u="sng" dirty="0"/>
              <a:t>Конституцией Российской Федерации, федеральными законами</a:t>
            </a:r>
            <a:r>
              <a:rPr lang="ru-RU" dirty="0"/>
              <a:t> </a:t>
            </a:r>
            <a:r>
              <a:rPr lang="ru-RU" i="1" dirty="0"/>
              <a:t>для непосредственного исполнения полномочий</a:t>
            </a:r>
            <a:r>
              <a:rPr lang="ru-RU" dirty="0"/>
              <a:t> федеральных государственных </a:t>
            </a:r>
            <a:r>
              <a:rPr lang="ru-RU" dirty="0" smtClean="0"/>
              <a:t>органов;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субъектов РФ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должности, устанавливаемые </a:t>
            </a:r>
            <a:r>
              <a:rPr lang="ru-RU" u="sng" dirty="0" smtClean="0"/>
              <a:t>конституциями (уставами), законами субъектов Российской Федерации</a:t>
            </a:r>
            <a:r>
              <a:rPr lang="ru-RU" dirty="0" smtClean="0"/>
              <a:t> </a:t>
            </a:r>
            <a:r>
              <a:rPr lang="ru-RU" i="1" dirty="0" smtClean="0"/>
              <a:t>для непосредственного исполнения полномочий </a:t>
            </a:r>
            <a:r>
              <a:rPr lang="ru-RU" dirty="0" smtClean="0"/>
              <a:t>государственных органов субъектов Российской Федерации.</a:t>
            </a:r>
          </a:p>
          <a:p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893075" y="1464455"/>
            <a:ext cx="642942" cy="15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322893" y="1463661"/>
            <a:ext cx="642942" cy="15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Должности </a:t>
            </a:r>
            <a:r>
              <a:rPr lang="ru-RU" b="1" smtClean="0">
                <a:solidFill>
                  <a:srgbClr val="002060"/>
                </a:solidFill>
              </a:rPr>
              <a:t>государственной гражданской службы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Должности государственной гражданской службы </a:t>
            </a:r>
            <a:r>
              <a:rPr lang="ru-RU" dirty="0" smtClean="0"/>
              <a:t>устанавливаются </a:t>
            </a:r>
            <a:r>
              <a:rPr lang="ru-RU" dirty="0"/>
              <a:t>штатными расписаниями государственных органов края в соответствии с </a:t>
            </a:r>
            <a:r>
              <a:rPr lang="ru-RU" dirty="0" smtClean="0"/>
              <a:t>реестром </a:t>
            </a:r>
            <a:r>
              <a:rPr lang="ru-RU" dirty="0"/>
              <a:t>должностей государственной гражданской </a:t>
            </a:r>
            <a:r>
              <a:rPr lang="ru-RU" dirty="0" smtClean="0"/>
              <a:t>службы.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Реестры </a:t>
            </a:r>
            <a:r>
              <a:rPr lang="ru-RU" sz="3600" b="1" dirty="0" smtClean="0">
                <a:solidFill>
                  <a:srgbClr val="002060"/>
                </a:solidFill>
              </a:rPr>
              <a:t>должностей государственной гражданской службы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27213"/>
            <a:ext cx="8326467" cy="4114800"/>
          </a:xfrm>
        </p:spPr>
        <p:txBody>
          <a:bodyPr>
            <a:normAutofit/>
          </a:bodyPr>
          <a:lstStyle/>
          <a:p>
            <a:r>
              <a:rPr lang="ru-RU" sz="3300" dirty="0"/>
              <a:t>О реестре должностей федеральной ГГС: указ Президента РФ от 31.12.2005 г. № </a:t>
            </a:r>
            <a:r>
              <a:rPr lang="ru-RU" sz="3300" dirty="0" smtClean="0"/>
              <a:t>1574 </a:t>
            </a:r>
            <a:r>
              <a:rPr lang="en-US" sz="3300" dirty="0"/>
              <a:t>(</a:t>
            </a:r>
            <a:r>
              <a:rPr lang="ru-RU" sz="3300" dirty="0"/>
              <a:t>с </a:t>
            </a:r>
            <a:r>
              <a:rPr lang="ru-RU" sz="3300" dirty="0" err="1"/>
              <a:t>изм</a:t>
            </a:r>
            <a:r>
              <a:rPr lang="ru-RU" sz="3300" dirty="0"/>
              <a:t>. и доп.)</a:t>
            </a:r>
          </a:p>
          <a:p>
            <a:r>
              <a:rPr lang="ru-RU" sz="3300" dirty="0"/>
              <a:t>О реестре должностей ГГС Красноярского края: Закон Красноярского края от 09.06.2005 г. № 14-3514 </a:t>
            </a:r>
            <a:r>
              <a:rPr lang="en-US" sz="3300" dirty="0"/>
              <a:t>(</a:t>
            </a:r>
            <a:r>
              <a:rPr lang="ru-RU" sz="3300" dirty="0"/>
              <a:t>с </a:t>
            </a:r>
            <a:r>
              <a:rPr lang="ru-RU" sz="3300" dirty="0" err="1"/>
              <a:t>изм</a:t>
            </a:r>
            <a:r>
              <a:rPr lang="ru-RU" sz="3300" dirty="0"/>
              <a:t>. и доп.)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6694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Подраздел 2. В территориальном органе федерального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органа исполнительной власти в субъекте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Российской Федерации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1. Должности категории "руководители"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Главная группа должностей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Руководитель территориального органа &lt;*&gt;           11-1-2-051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Представитель       федерального          органа   11-1-2-052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исполнительной власти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Уполномоченный        федерального        органа   11-1-2-053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исполнительной власти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Ведущая группа должностей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Заместитель руководителя территориального органа   11-1-3-054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Заместитель представителя федерального    органа   11-1-3-055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исполнительной власти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Заместитель уполномоченного федерального  органа   11-1-3-056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исполнительной власти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Начальник отдела территориального органа           11-1-3-057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Заместитель начальника отдела   территориального   11-1-3-058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органа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2. Должности категории "помощники (советники)"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Ведущая группа должностей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Помощник руководителя территориального органа      11-2-3-059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3. Должности категории "специалисты"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Старшая группа должностей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Главный специалист-эксперт                         11-3-4-060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Ведущий специалист-эксперт                         11-3-4-061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Специалист-эксперт                                 11-3-4-062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4. Должности категории "обеспечивающие специалисты"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Старшая группа должностей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Старший специалист 1 разряда                       11-4-4-063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Старший специалист 2 разряда                       11-4-4-064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Старший специалист 3 разряда                       11-4-4-065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Младшая группа должностей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Специалист 1 разряда                               11-4-5-066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Специалист 2 разряда                               11-4-5-067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Специалист 3 разряда                               11-4-5-068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85719" y="285735"/>
          <a:ext cx="8501123" cy="6508564"/>
        </p:xfrm>
        <a:graphic>
          <a:graphicData uri="http://schemas.openxmlformats.org/drawingml/2006/table">
            <a:tbl>
              <a:tblPr/>
              <a:tblGrid>
                <a:gridCol w="1961798"/>
                <a:gridCol w="1307865"/>
                <a:gridCol w="5231460"/>
              </a:tblGrid>
              <a:tr h="361122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Категория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должности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Arial"/>
                          <a:ea typeface="Times New Roman"/>
                          <a:cs typeface="Times New Roman"/>
                        </a:rPr>
                        <a:t>Группа  </a:t>
                      </a: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должности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Наименование должности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Руководители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Высшая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Руководитель аппарата Правительства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края       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Заместитель руководителя аппарата  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Правительства края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Начальник управления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Главная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Заместитель начальника управления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Ведущая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Начальник отдела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Заместитель начальника отдела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Помощники 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(советники)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Ведущая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Пресс-секретарь председателя       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Правительства края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Советник председателя Правительства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края       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Помощник председателя Правительства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края       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Помощник заместителя председателя  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Правительства края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Специалисты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Главная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Начальник отдела в управлении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84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Заместитель начальника отдела в        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управлении 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Руководитель сектора в управлении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Ведущая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Советник   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Консультант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Специалист-эксперт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Старшая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Главный специалист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Ведущий специалист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122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Обеспечивающие</a:t>
                      </a:r>
                      <a:b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специалисты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Ведущая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Заведующий отделом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Старшая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Заведующий сектором в отделе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Старший специалист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Стенографист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Корректор             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748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latin typeface="Arial"/>
                          <a:ea typeface="Times New Roman"/>
                          <a:cs typeface="Times New Roman"/>
                        </a:rPr>
                        <a:t>Младшая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Секретарь руководителя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Заведующий экспедицией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Специалист 1 категории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42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Arial"/>
                          <a:ea typeface="Times New Roman"/>
                          <a:cs typeface="Times New Roman"/>
                        </a:rPr>
                        <a:t>Специалист 2 категории                 </a:t>
                      </a:r>
                    </a:p>
                  </a:txBody>
                  <a:tcPr marL="22407" marR="224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Категории и группы должностей</a:t>
            </a:r>
            <a:endParaRPr lang="ru-RU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27488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600" b="1"/>
              <a:t>Категории</a:t>
            </a:r>
            <a:r>
              <a:rPr lang="ru-RU" sz="2600"/>
              <a:t>:</a:t>
            </a:r>
          </a:p>
          <a:p>
            <a:r>
              <a:rPr lang="ru-RU" sz="2600"/>
              <a:t>Руководители;</a:t>
            </a:r>
          </a:p>
          <a:p>
            <a:r>
              <a:rPr lang="ru-RU" sz="2600"/>
              <a:t>Помощники (советники);</a:t>
            </a:r>
          </a:p>
          <a:p>
            <a:r>
              <a:rPr lang="ru-RU" sz="2600"/>
              <a:t>Специалисты;</a:t>
            </a:r>
          </a:p>
          <a:p>
            <a:r>
              <a:rPr lang="ru-RU" sz="2600"/>
              <a:t>Обеспечивающие </a:t>
            </a:r>
            <a:endParaRPr lang="en-US" sz="2600"/>
          </a:p>
          <a:p>
            <a:pPr>
              <a:buFont typeface="Wingdings" pitchFamily="2" charset="2"/>
              <a:buNone/>
            </a:pPr>
            <a:r>
              <a:rPr lang="ru-RU" sz="2600"/>
              <a:t>специалисты. 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1719263"/>
            <a:ext cx="3571875" cy="44116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600" b="1" dirty="0"/>
              <a:t>Группы</a:t>
            </a:r>
            <a:r>
              <a:rPr lang="ru-RU" sz="2600" dirty="0"/>
              <a:t>:</a:t>
            </a:r>
          </a:p>
          <a:p>
            <a:r>
              <a:rPr lang="ru-RU" sz="2600" dirty="0"/>
              <a:t>Высшие;</a:t>
            </a:r>
          </a:p>
          <a:p>
            <a:r>
              <a:rPr lang="ru-RU" sz="2600" dirty="0"/>
              <a:t>Главные;</a:t>
            </a:r>
          </a:p>
          <a:p>
            <a:r>
              <a:rPr lang="ru-RU" sz="2600" dirty="0"/>
              <a:t>Ведущие;</a:t>
            </a:r>
          </a:p>
          <a:p>
            <a:r>
              <a:rPr lang="ru-RU" sz="2600" dirty="0"/>
              <a:t>Старшие;</a:t>
            </a:r>
          </a:p>
          <a:p>
            <a:r>
              <a:rPr lang="ru-RU" sz="2600" dirty="0"/>
              <a:t>Младшие.</a:t>
            </a:r>
          </a:p>
        </p:txBody>
      </p:sp>
      <p:pic>
        <p:nvPicPr>
          <p:cNvPr id="12295" name="Picture 7" descr="j019553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140200" y="4508500"/>
            <a:ext cx="1363663" cy="1692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Способы замещения должностей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471726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b="1" u="sng" dirty="0" smtClean="0"/>
              <a:t>Конкурс</a:t>
            </a:r>
            <a:endParaRPr lang="ru-RU" sz="3600" b="1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85984" y="1600200"/>
            <a:ext cx="6400816" cy="4525963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sz="3800" b="1" dirty="0" smtClean="0"/>
              <a:t>Конкурс не проводится:</a:t>
            </a:r>
          </a:p>
          <a:p>
            <a:pPr marL="0" indent="355600">
              <a:buNone/>
            </a:pPr>
            <a:r>
              <a:rPr lang="ru-RU" dirty="0" smtClean="0"/>
              <a:t>1) при назначении на замещаемые на определенный срок полномочий должности гражданской службы категорий "руководители" и "помощники (советники)";</a:t>
            </a:r>
          </a:p>
          <a:p>
            <a:pPr marL="0" indent="355600">
              <a:buNone/>
            </a:pPr>
            <a:r>
              <a:rPr lang="ru-RU" dirty="0" smtClean="0"/>
              <a:t>2) при назначении на должности гражданской службы категории "руководители", назначение на которые и освобождение от которых осуществляются Президентом РФ или Правительством РФ;</a:t>
            </a:r>
          </a:p>
          <a:p>
            <a:pPr marL="0" indent="355600">
              <a:buNone/>
            </a:pPr>
            <a:r>
              <a:rPr lang="ru-RU" dirty="0" smtClean="0"/>
              <a:t>3) при заключении срочного служебного контракта;</a:t>
            </a:r>
          </a:p>
          <a:p>
            <a:pPr marL="0" indent="355600">
              <a:buNone/>
            </a:pPr>
            <a:r>
              <a:rPr lang="ru-RU" dirty="0" smtClean="0"/>
              <a:t>4) при назначении гражданского служащего на иную должность гражданской службы по состоянию здоровья, при сокращении должностей, реорганизации или ликвидации органа;</a:t>
            </a:r>
          </a:p>
          <a:p>
            <a:pPr marL="0" indent="355600">
              <a:buNone/>
            </a:pPr>
            <a:r>
              <a:rPr lang="ru-RU" dirty="0" smtClean="0"/>
              <a:t>5) при назначении на должность гражданской службы гражданского служащего (гражданина), состоящего в кадровом резерве, сформированном на конкурсной основе.</a:t>
            </a:r>
          </a:p>
          <a:p>
            <a:pPr marL="514350" indent="-51435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План: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1. Понятие и виды государственной службы.</a:t>
            </a:r>
          </a:p>
          <a:p>
            <a:pPr marL="0" indent="0" algn="just">
              <a:buNone/>
            </a:pPr>
            <a:r>
              <a:rPr lang="ru-RU" dirty="0" smtClean="0"/>
              <a:t>2. Понятие и виды должностей в государственных органах. </a:t>
            </a:r>
          </a:p>
          <a:p>
            <a:pPr marL="0" indent="0" algn="just">
              <a:buNone/>
            </a:pPr>
            <a:r>
              <a:rPr lang="ru-RU" dirty="0" smtClean="0"/>
              <a:t>3. Основы административно-правового статуса государственного гражданского служащего. Понятие должностного лица.</a:t>
            </a:r>
          </a:p>
          <a:p>
            <a:pPr marL="0" indent="0" algn="just">
              <a:buNone/>
            </a:pPr>
            <a:r>
              <a:rPr lang="ru-RU" dirty="0" smtClean="0"/>
              <a:t>4. Дисциплинарная ответственность по административному праву.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Последовательность юридических действий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8" name="Прямая соединительная линия 7"/>
          <p:cNvCxnSpPr>
            <a:stCxn id="2" idx="2"/>
          </p:cNvCxnSpPr>
          <p:nvPr/>
        </p:nvCxnSpPr>
        <p:spPr>
          <a:xfrm rot="5400000">
            <a:off x="1851819" y="4137819"/>
            <a:ext cx="5440362" cy="158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Основы административно-правового статуса государственного гражданского служащего. Понятие должностного лица.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3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Государственный гражданский служащий 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Гражданин Российской Федерации, взявший на себя обязательства по прохождению гражданской службы: 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осуществляет </a:t>
            </a:r>
            <a:r>
              <a:rPr lang="ru-RU" sz="2800" i="1" dirty="0"/>
              <a:t>профессиональную служебную деятельность</a:t>
            </a:r>
            <a:r>
              <a:rPr lang="ru-RU" sz="28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800" i="1" dirty="0"/>
              <a:t>на должности гражданской службы</a:t>
            </a:r>
            <a:r>
              <a:rPr lang="ru-RU" sz="28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в соответствии с </a:t>
            </a:r>
            <a:r>
              <a:rPr lang="ru-RU" sz="2800" i="1" dirty="0"/>
              <a:t>актом о назначении на должность</a:t>
            </a:r>
            <a:r>
              <a:rPr lang="ru-RU" sz="2800" dirty="0"/>
              <a:t> и со служебным контрактом 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получает денежное содержание </a:t>
            </a:r>
            <a:r>
              <a:rPr lang="ru-RU" sz="2800" i="1" dirty="0"/>
              <a:t>за счет средств федерального бюджета или бюджета субъекта РФ</a:t>
            </a:r>
            <a:r>
              <a:rPr lang="ru-RU" sz="28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Понятие должностного лица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Определение Ц.А. Ямпольской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Должностными лицами </a:t>
            </a:r>
            <a:r>
              <a:rPr lang="ru-RU" sz="3600" dirty="0" smtClean="0"/>
              <a:t>являются те государственные служащие, которые при осуществлении своей служебной компетенции </a:t>
            </a:r>
            <a:r>
              <a:rPr lang="ru-RU" sz="3600" u="sng" dirty="0" smtClean="0"/>
              <a:t>имеют право на совершение юридически значимых действий</a:t>
            </a:r>
            <a:r>
              <a:rPr lang="ru-RU" sz="3600" dirty="0" smtClean="0"/>
              <a:t> и, в частности, административных актов.</a:t>
            </a:r>
            <a:endParaRPr lang="ru-RU" sz="36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Соотношение понятий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1. Представители власти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200" dirty="0" smtClean="0"/>
              <a:t>Наделены </a:t>
            </a:r>
            <a:r>
              <a:rPr lang="ru-RU" sz="3200" dirty="0"/>
              <a:t>правами и обязанностями по осуществлению функций органов законодательной, исполнительной или судебной власти</a:t>
            </a:r>
            <a:r>
              <a:rPr lang="ru-RU" sz="3200" dirty="0" smtClean="0"/>
              <a:t>,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100" dirty="0" smtClean="0"/>
              <a:t>Наделены распорядительными полномочиями в отношении лиц, не находящихся от них в служебной зависимости, либо правом принимать решения, обязательные для исполнения гражданами, организациями, учреждениями независимо от их ведомственной принадлежности и форм собственности. </a:t>
            </a:r>
          </a:p>
          <a:p>
            <a:endParaRPr lang="ru-RU" dirty="0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500438"/>
            <a:ext cx="242889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2. Выполняющие организационно-распорядительные функции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полномочия, </a:t>
            </a:r>
            <a:r>
              <a:rPr lang="ru-RU" dirty="0"/>
              <a:t>которые связаны с руководством трудовым коллективом государственного </a:t>
            </a:r>
            <a:r>
              <a:rPr lang="ru-RU" dirty="0" smtClean="0"/>
              <a:t>органа (</a:t>
            </a:r>
            <a:r>
              <a:rPr lang="ru-RU" dirty="0"/>
              <a:t>его структурного подразделения) или находящимися в их служебном подчинении отдельными работниками, с формированием кадрового состава и определением трудовых функций работников, с организацией порядка прохождения службы, применения мер поощрения или награждения, наложения дисциплинарных взысканий и т.п. </a:t>
            </a:r>
            <a:br>
              <a:rPr lang="ru-RU" dirty="0"/>
            </a:br>
            <a:r>
              <a:rPr lang="ru-RU" dirty="0"/>
              <a:t>     </a:t>
            </a:r>
            <a:br>
              <a:rPr lang="ru-RU" dirty="0"/>
            </a:br>
            <a:endParaRPr lang="ru-RU" dirty="0"/>
          </a:p>
          <a:p>
            <a:r>
              <a:rPr lang="ru-RU" dirty="0" smtClean="0"/>
              <a:t>полномочия </a:t>
            </a:r>
            <a:r>
              <a:rPr lang="ru-RU" dirty="0"/>
              <a:t>лиц по принятию решений, имеющих юридическое значение и влекущих определенные юридические последствия (например, по выдаче медицинским работником листка временной нетрудоспособности, установлению работником учреждения медико-социальной экспертизы факта наличия у гражданина инвалидности, приему экзаменов и выставлению оценок членом государственной экзаменационной (аттестационной) комиссии).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3. Выполняющие административно-хозяйственные функции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Полномочия</a:t>
            </a:r>
            <a:r>
              <a:rPr lang="ru-RU" dirty="0"/>
              <a:t> </a:t>
            </a:r>
            <a:r>
              <a:rPr lang="ru-RU" dirty="0" smtClean="0"/>
              <a:t>по </a:t>
            </a:r>
            <a:r>
              <a:rPr lang="ru-RU" dirty="0"/>
              <a:t>управлению и распоряжению имуществом и (или) денежными средствами, находящимися на балансе и (или) банковских счетах организаций, учреждений, воинских частей и подразделений, а также по совершению иных действий (например, по принятию решений о начислении заработной платы, премий, осуществлению контроля за движением материальных ценностей, определению порядка их хранения, учета и контроля за их расходованием).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0"/>
            <a:ext cx="8501122" cy="12954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Условия равного доступа к государственной гражданской службе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200" b="1" u="sng" dirty="0"/>
              <a:t>Гражданин РФ</a:t>
            </a:r>
            <a:r>
              <a:rPr lang="ru-RU" sz="2200" dirty="0"/>
              <a:t>, </a:t>
            </a:r>
          </a:p>
          <a:p>
            <a:r>
              <a:rPr lang="ru-RU" sz="2200" dirty="0"/>
              <a:t>достигший </a:t>
            </a:r>
            <a:r>
              <a:rPr lang="ru-RU" sz="2200" b="1" u="sng" dirty="0"/>
              <a:t>возраста</a:t>
            </a:r>
            <a:r>
              <a:rPr lang="ru-RU" sz="2200" dirty="0"/>
              <a:t> 18 </a:t>
            </a:r>
            <a:r>
              <a:rPr lang="ru-RU" sz="2200" dirty="0" smtClean="0"/>
              <a:t>лет (предельный возраст </a:t>
            </a:r>
            <a:r>
              <a:rPr lang="ru-RU" sz="2200" dirty="0" smtClean="0"/>
              <a:t> </a:t>
            </a:r>
            <a:r>
              <a:rPr lang="ru-RU" sz="2200" dirty="0" smtClean="0"/>
              <a:t>был изменен. В настоящее время </a:t>
            </a:r>
            <a:r>
              <a:rPr lang="ru-RU" sz="2200" dirty="0" smtClean="0"/>
              <a:t> 60 лет –до  65 лет -по приказу),</a:t>
            </a:r>
            <a:endParaRPr lang="ru-RU" sz="2200" dirty="0"/>
          </a:p>
          <a:p>
            <a:r>
              <a:rPr lang="ru-RU" sz="2200" dirty="0"/>
              <a:t>владеющий </a:t>
            </a:r>
            <a:r>
              <a:rPr lang="ru-RU" sz="2200" b="1" u="sng" dirty="0"/>
              <a:t>государственным языком</a:t>
            </a:r>
            <a:r>
              <a:rPr lang="ru-RU" sz="2200" dirty="0"/>
              <a:t> РФ </a:t>
            </a:r>
          </a:p>
          <a:p>
            <a:r>
              <a:rPr lang="ru-RU" sz="2200" dirty="0"/>
              <a:t>и соответствующий </a:t>
            </a:r>
            <a:r>
              <a:rPr lang="ru-RU" sz="2200" b="1" u="sng" dirty="0"/>
              <a:t>квалификационным требованиям</a:t>
            </a:r>
            <a:endParaRPr lang="ru-RU" sz="2000" dirty="0"/>
          </a:p>
        </p:txBody>
      </p:sp>
      <p:graphicFrame>
        <p:nvGraphicFramePr>
          <p:cNvPr id="44041" name="Organization Chart 9"/>
          <p:cNvGraphicFramePr>
            <a:graphicFrameLocks/>
          </p:cNvGraphicFramePr>
          <p:nvPr>
            <p:ph sz="quarter" idx="4294967295"/>
          </p:nvPr>
        </p:nvGraphicFramePr>
        <p:xfrm>
          <a:off x="539750" y="3933825"/>
          <a:ext cx="7848600" cy="2133600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Понятие и виды государственной службы.</a:t>
            </a:r>
            <a:b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Ограничения, связанные с государственной гражданской службой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643998" cy="50720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 smtClean="0"/>
              <a:t>1) признание недееспособным или ограниченно дееспособным решением суда, вступившим в законную силу;</a:t>
            </a:r>
          </a:p>
          <a:p>
            <a:pPr marL="0" indent="0">
              <a:buNone/>
            </a:pPr>
            <a:r>
              <a:rPr lang="ru-RU" sz="1400" dirty="0" smtClean="0"/>
              <a:t>2) осуждение к наказанию, исключающему возможность исполнения должностных обязанностей по приговору суда, вступившему в законную силу, а также в случае наличия не снятой или не погашенной судимости;</a:t>
            </a:r>
          </a:p>
          <a:p>
            <a:pPr marL="0" indent="0">
              <a:buNone/>
            </a:pPr>
            <a:r>
              <a:rPr lang="ru-RU" sz="1400" dirty="0" smtClean="0"/>
              <a:t>3) отказа от прохождения процедуры оформления допуска к сведениям, составляющим охраняемую федеральным законом тайну;</a:t>
            </a:r>
          </a:p>
          <a:p>
            <a:pPr marL="0" indent="0">
              <a:buNone/>
            </a:pPr>
            <a:r>
              <a:rPr lang="ru-RU" sz="1400" dirty="0" smtClean="0"/>
              <a:t>4) наличие заболевания, препятствующего поступлению на гражданскую службу или ее прохождению и подтвержденного заключением медицинского учреждения.;</a:t>
            </a:r>
          </a:p>
          <a:p>
            <a:pPr marL="0" indent="0">
              <a:buNone/>
            </a:pPr>
            <a:r>
              <a:rPr lang="ru-RU" sz="1400" dirty="0" smtClean="0"/>
              <a:t>5) близкое родство или свойство (родители, супруги, дети, братья, сестры, а также братья, сестры, родители, дети супругов и супруги детей) с гражданским служащим, если замещение должности гражданской службы связано с непосредственной подчиненностью или подконтрольностью одного из них другому;</a:t>
            </a:r>
          </a:p>
          <a:p>
            <a:pPr marL="0" indent="0">
              <a:buNone/>
            </a:pPr>
            <a:r>
              <a:rPr lang="ru-RU" sz="1400" dirty="0" smtClean="0"/>
              <a:t>6) выход из гражданства Российской Федерации или приобретения гражданства другого государства;</a:t>
            </a:r>
          </a:p>
          <a:p>
            <a:pPr marL="0" indent="0">
              <a:buNone/>
            </a:pPr>
            <a:r>
              <a:rPr lang="ru-RU" sz="1400" dirty="0" smtClean="0"/>
              <a:t>7) наличие гражданства другого государства (других государств), если иное не предусмотрено международным договором Российской Федерации;</a:t>
            </a:r>
          </a:p>
          <a:p>
            <a:pPr marL="0" indent="0">
              <a:buNone/>
            </a:pPr>
            <a:r>
              <a:rPr lang="ru-RU" sz="1400" dirty="0" smtClean="0"/>
              <a:t>8) представление подложных документов или заведомо ложных сведений при поступлении на гражданскую службу;</a:t>
            </a:r>
          </a:p>
          <a:p>
            <a:pPr marL="0" indent="0">
              <a:buNone/>
            </a:pPr>
            <a:r>
              <a:rPr lang="ru-RU" sz="1400" dirty="0" smtClean="0"/>
              <a:t>9) непредставление сведений или представления заведомо ложных сведений о доходах, об имуществе и обязательствах имущественного характера при поступлении на гражданскую службу;</a:t>
            </a:r>
          </a:p>
          <a:p>
            <a:pPr marL="0" indent="0">
              <a:buNone/>
            </a:pPr>
            <a:r>
              <a:rPr lang="ru-RU" sz="1400" dirty="0" smtClean="0"/>
              <a:t>10) утрата представителем нанимателя доверия к гражданскому служащему в случаях несоблюдения ограничений и запретов, требований о предотвращении или об урегулировании конфликта интересов и неисполнения обязанностей, установленных в целях противодействия коррупции.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Элементы правового статуса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</a:rPr>
              <a:t>Права и обязанности</a:t>
            </a:r>
          </a:p>
        </p:txBody>
      </p:sp>
      <p:graphicFrame>
        <p:nvGraphicFramePr>
          <p:cNvPr id="17415" name="Organization Chart 7"/>
          <p:cNvGraphicFramePr>
            <a:graphicFrameLocks/>
          </p:cNvGraphicFramePr>
          <p:nvPr>
            <p:ph idx="1"/>
          </p:nvPr>
        </p:nvGraphicFramePr>
        <p:xfrm>
          <a:off x="576263" y="1568450"/>
          <a:ext cx="7921625" cy="4392613"/>
        </p:xfrm>
        <a:graphic>
          <a:graphicData uri="http://schemas.openxmlformats.org/drawingml/2006/compatibility">
            <com:legacyDrawing xmlns:com="http://schemas.openxmlformats.org/drawingml/2006/compatibility" spid="_x0000_s512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Примеры прав и обязанностей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Основные (общие)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право на рассмотрение индивидуальных служебных споров;</a:t>
            </a:r>
          </a:p>
          <a:p>
            <a:r>
              <a:rPr lang="ru-RU" dirty="0" smtClean="0"/>
              <a:t>право на проведение по заявлению служащего служебной проверки;</a:t>
            </a:r>
          </a:p>
          <a:p>
            <a:r>
              <a:rPr lang="ru-RU" dirty="0" smtClean="0"/>
              <a:t>обязанность исполнять поручения соответствующих руководителей, данные в пределах их полномочий;</a:t>
            </a:r>
          </a:p>
          <a:p>
            <a:r>
              <a:rPr lang="ru-RU" dirty="0" smtClean="0"/>
              <a:t>обязанность соблюдать служебный распорядок государственного органа.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Должностные (специальные)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право направлять служебные письма, записки;</a:t>
            </a:r>
          </a:p>
          <a:p>
            <a:r>
              <a:rPr lang="ru-RU" dirty="0" smtClean="0"/>
              <a:t>право совещательного голоса в работе рабочих групп, комиссий, создаваемых органом;</a:t>
            </a:r>
          </a:p>
          <a:p>
            <a:r>
              <a:rPr lang="ru-RU" dirty="0" smtClean="0"/>
              <a:t>обязанность проводить проверки соблюдения обязательных требований;</a:t>
            </a:r>
          </a:p>
          <a:p>
            <a:r>
              <a:rPr lang="ru-RU" dirty="0" smtClean="0"/>
              <a:t>обязанность готовить проекты правовых актов государственного органа.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3800" b="1" dirty="0" smtClean="0">
                <a:solidFill>
                  <a:srgbClr val="002060"/>
                </a:solidFill>
              </a:rPr>
              <a:t>Состав должностного регламента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8229600" cy="4040188"/>
          </a:xfrm>
        </p:spPr>
        <p:txBody>
          <a:bodyPr/>
          <a:lstStyle/>
          <a:p>
            <a:pPr marL="0" indent="0" eaLnBrk="1" hangingPunct="1"/>
            <a:endParaRPr lang="ru-RU" sz="3200" smtClean="0"/>
          </a:p>
          <a:p>
            <a:pPr marL="0" indent="0" eaLnBrk="1" hangingPunct="1">
              <a:buFont typeface="Wingdings" pitchFamily="2" charset="2"/>
              <a:buNone/>
            </a:pPr>
            <a:endParaRPr lang="ru-RU" sz="3200" smtClean="0"/>
          </a:p>
          <a:p>
            <a:pPr marL="0" indent="0" eaLnBrk="1" hangingPunct="1"/>
            <a:endParaRPr lang="ru-RU" sz="3200" smtClean="0"/>
          </a:p>
        </p:txBody>
      </p:sp>
      <p:sp>
        <p:nvSpPr>
          <p:cNvPr id="19461" name="Oval 6"/>
          <p:cNvSpPr>
            <a:spLocks noChangeArrowheads="1"/>
          </p:cNvSpPr>
          <p:nvPr/>
        </p:nvSpPr>
        <p:spPr bwMode="auto">
          <a:xfrm>
            <a:off x="3924300" y="2708275"/>
            <a:ext cx="1439863" cy="151288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/>
              <a:t>функции</a:t>
            </a:r>
          </a:p>
        </p:txBody>
      </p:sp>
      <p:sp>
        <p:nvSpPr>
          <p:cNvPr id="19462" name="AutoShape 7"/>
          <p:cNvSpPr>
            <a:spLocks noChangeArrowheads="1"/>
          </p:cNvSpPr>
          <p:nvPr/>
        </p:nvSpPr>
        <p:spPr bwMode="auto">
          <a:xfrm>
            <a:off x="755650" y="1773238"/>
            <a:ext cx="2808288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Квалификационные</a:t>
            </a:r>
          </a:p>
          <a:p>
            <a:pPr algn="ctr"/>
            <a:r>
              <a:rPr lang="ru-RU" b="1"/>
              <a:t>требования</a:t>
            </a:r>
            <a:r>
              <a:rPr lang="ru-RU"/>
              <a:t> </a:t>
            </a:r>
          </a:p>
        </p:txBody>
      </p:sp>
      <p:sp>
        <p:nvSpPr>
          <p:cNvPr id="19463" name="AutoShape 8"/>
          <p:cNvSpPr>
            <a:spLocks noChangeArrowheads="1"/>
          </p:cNvSpPr>
          <p:nvPr/>
        </p:nvSpPr>
        <p:spPr bwMode="auto">
          <a:xfrm>
            <a:off x="5651500" y="2781300"/>
            <a:ext cx="2808288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Служебное</a:t>
            </a:r>
          </a:p>
          <a:p>
            <a:pPr algn="ctr"/>
            <a:r>
              <a:rPr lang="ru-RU" b="1"/>
              <a:t> взаимодействие</a:t>
            </a:r>
            <a:r>
              <a:rPr lang="ru-RU"/>
              <a:t> </a:t>
            </a:r>
          </a:p>
        </p:txBody>
      </p:sp>
      <p:sp>
        <p:nvSpPr>
          <p:cNvPr id="19464" name="AutoShape 9"/>
          <p:cNvSpPr>
            <a:spLocks noChangeArrowheads="1"/>
          </p:cNvSpPr>
          <p:nvPr/>
        </p:nvSpPr>
        <p:spPr bwMode="auto">
          <a:xfrm>
            <a:off x="5651500" y="1773238"/>
            <a:ext cx="2808288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Сроки и процедуры</a:t>
            </a:r>
            <a:r>
              <a:rPr lang="ru-RU"/>
              <a:t> </a:t>
            </a:r>
          </a:p>
        </p:txBody>
      </p:sp>
      <p:sp>
        <p:nvSpPr>
          <p:cNvPr id="19465" name="AutoShape 10"/>
          <p:cNvSpPr>
            <a:spLocks noChangeArrowheads="1"/>
          </p:cNvSpPr>
          <p:nvPr/>
        </p:nvSpPr>
        <p:spPr bwMode="auto">
          <a:xfrm>
            <a:off x="755650" y="2781300"/>
            <a:ext cx="2808288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Обязанности, права</a:t>
            </a:r>
          </a:p>
          <a:p>
            <a:pPr algn="ctr"/>
            <a:r>
              <a:rPr lang="ru-RU" b="1"/>
              <a:t> и ответственность</a:t>
            </a:r>
            <a:r>
              <a:rPr lang="ru-RU"/>
              <a:t> </a:t>
            </a:r>
          </a:p>
        </p:txBody>
      </p:sp>
      <p:sp>
        <p:nvSpPr>
          <p:cNvPr id="19466" name="AutoShape 11"/>
          <p:cNvSpPr>
            <a:spLocks noChangeArrowheads="1"/>
          </p:cNvSpPr>
          <p:nvPr/>
        </p:nvSpPr>
        <p:spPr bwMode="auto">
          <a:xfrm>
            <a:off x="755650" y="3789363"/>
            <a:ext cx="2808288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Самостоятельные</a:t>
            </a:r>
          </a:p>
          <a:p>
            <a:pPr algn="ctr"/>
            <a:r>
              <a:rPr lang="ru-RU" b="1"/>
              <a:t> решения</a:t>
            </a:r>
            <a:r>
              <a:rPr lang="ru-RU"/>
              <a:t> </a:t>
            </a:r>
          </a:p>
        </p:txBody>
      </p:sp>
      <p:sp>
        <p:nvSpPr>
          <p:cNvPr id="19467" name="AutoShape 12"/>
          <p:cNvSpPr>
            <a:spLocks noChangeArrowheads="1"/>
          </p:cNvSpPr>
          <p:nvPr/>
        </p:nvSpPr>
        <p:spPr bwMode="auto">
          <a:xfrm>
            <a:off x="1116013" y="4868863"/>
            <a:ext cx="2808287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Участие</a:t>
            </a:r>
          </a:p>
          <a:p>
            <a:pPr algn="ctr"/>
            <a:r>
              <a:rPr lang="ru-RU" b="1"/>
              <a:t> при подготовке проектов</a:t>
            </a:r>
            <a:r>
              <a:rPr lang="ru-RU"/>
              <a:t> </a:t>
            </a:r>
          </a:p>
        </p:txBody>
      </p:sp>
      <p:sp>
        <p:nvSpPr>
          <p:cNvPr id="19468" name="AutoShape 13"/>
          <p:cNvSpPr>
            <a:spLocks noChangeArrowheads="1"/>
          </p:cNvSpPr>
          <p:nvPr/>
        </p:nvSpPr>
        <p:spPr bwMode="auto">
          <a:xfrm>
            <a:off x="5364163" y="4868863"/>
            <a:ext cx="2808287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Показатели </a:t>
            </a:r>
          </a:p>
          <a:p>
            <a:pPr algn="ctr"/>
            <a:r>
              <a:rPr lang="ru-RU" b="1"/>
              <a:t>эффективности </a:t>
            </a:r>
          </a:p>
          <a:p>
            <a:pPr algn="ctr"/>
            <a:r>
              <a:rPr lang="ru-RU" b="1"/>
              <a:t>и результативности</a:t>
            </a:r>
            <a:r>
              <a:rPr lang="ru-RU"/>
              <a:t> </a:t>
            </a:r>
          </a:p>
        </p:txBody>
      </p:sp>
      <p:sp>
        <p:nvSpPr>
          <p:cNvPr id="19469" name="AutoShape 14"/>
          <p:cNvSpPr>
            <a:spLocks noChangeArrowheads="1"/>
          </p:cNvSpPr>
          <p:nvPr/>
        </p:nvSpPr>
        <p:spPr bwMode="auto">
          <a:xfrm>
            <a:off x="5724525" y="3789363"/>
            <a:ext cx="2808288" cy="914400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Государственные</a:t>
            </a:r>
          </a:p>
          <a:p>
            <a:pPr algn="ctr"/>
            <a:r>
              <a:rPr lang="ru-RU" b="1"/>
              <a:t> услуги</a:t>
            </a:r>
            <a:r>
              <a:rPr lang="ru-RU"/>
              <a:t> </a:t>
            </a: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 flipV="1">
            <a:off x="5076825" y="2349500"/>
            <a:ext cx="574675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5364163" y="3213100"/>
            <a:ext cx="287337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219700" y="3933825"/>
            <a:ext cx="504825" cy="2873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>
            <a:off x="4859338" y="4149725"/>
            <a:ext cx="504825" cy="1150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 flipH="1">
            <a:off x="3924300" y="4221163"/>
            <a:ext cx="576263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 flipH="1">
            <a:off x="3563938" y="3933825"/>
            <a:ext cx="503237" cy="2159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 flipH="1" flipV="1">
            <a:off x="3563938" y="3284538"/>
            <a:ext cx="360362" cy="73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 flipH="1" flipV="1">
            <a:off x="3563938" y="2420938"/>
            <a:ext cx="647700" cy="503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11A899-6CCC-47AC-8E60-327A1BF97BC5}" type="slidenum">
              <a:rPr lang="ru-RU" altLang="en-US"/>
              <a:pPr>
                <a:defRPr/>
              </a:pPr>
              <a:t>34</a:t>
            </a:fld>
            <a:endParaRPr lang="ru-RU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Примеры </a:t>
            </a:r>
            <a:r>
              <a:rPr lang="ru-RU" sz="4000" b="1" dirty="0">
                <a:solidFill>
                  <a:srgbClr val="002060"/>
                </a:solidFill>
              </a:rPr>
              <a:t>запретов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3</a:t>
            </a:r>
            <a:r>
              <a:rPr lang="ru-RU" sz="1700" dirty="0"/>
              <a:t>) </a:t>
            </a:r>
            <a:r>
              <a:rPr lang="ru-RU" sz="1700" b="1" dirty="0"/>
              <a:t>осуществлять предпринимательскую деятельность</a:t>
            </a:r>
            <a:r>
              <a:rPr lang="ru-RU" sz="17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1700" dirty="0" smtClean="0"/>
              <a:t>5</a:t>
            </a:r>
            <a:r>
              <a:rPr lang="ru-RU" sz="1700" dirty="0"/>
              <a:t>) </a:t>
            </a:r>
            <a:r>
              <a:rPr lang="ru-RU" sz="1700" b="1" dirty="0"/>
              <a:t>быть поверенным или представителем по делам третьих лиц в государственном органе, в котором он замещает должность</a:t>
            </a:r>
            <a:r>
              <a:rPr lang="ru-RU" sz="1700" dirty="0"/>
              <a:t> гражданской службы, если иное не предусмотрено настоящим Федеральным законом и другими федеральными законами</a:t>
            </a:r>
            <a:r>
              <a:rPr lang="ru-RU" sz="1700" dirty="0" smtClean="0"/>
              <a:t>;</a:t>
            </a:r>
          </a:p>
          <a:p>
            <a:pPr>
              <a:lnSpc>
                <a:spcPct val="80000"/>
              </a:lnSpc>
              <a:buNone/>
            </a:pPr>
            <a:r>
              <a:rPr lang="ru-RU" sz="1700" dirty="0" smtClean="0"/>
              <a:t>6) </a:t>
            </a:r>
            <a:r>
              <a:rPr lang="ru-RU" sz="1700" b="1" dirty="0" smtClean="0"/>
              <a:t>получать в связи с исполнением должностных обязанностей вознаграждения от физических и юридических лиц</a:t>
            </a:r>
            <a:r>
              <a:rPr lang="ru-RU" sz="1700" dirty="0" smtClean="0"/>
              <a:t> (подарки, денежное вознаграждение, ссуды, услуги, оплату развлечений, отдыха, транспортных расходов и иные вознаграждения);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/>
              <a:t>10) </a:t>
            </a:r>
            <a:r>
              <a:rPr lang="ru-RU" sz="1800" b="1" dirty="0" smtClean="0"/>
              <a:t>допускать публичные высказывания, суждения и оценки</a:t>
            </a:r>
            <a:r>
              <a:rPr lang="ru-RU" sz="1800" dirty="0" smtClean="0"/>
              <a:t>, в том числе в средствах массовой информации, </a:t>
            </a:r>
            <a:r>
              <a:rPr lang="ru-RU" sz="1800" b="1" dirty="0" smtClean="0"/>
              <a:t>в отношении деятельности государственных органов, их руководителей</a:t>
            </a:r>
            <a:r>
              <a:rPr lang="ru-RU" sz="1800" dirty="0" smtClean="0"/>
              <a:t>, включая решения вышестоящего государственного органа либо государственного органа, в котором гражданский служащий замещает должность гражданской службы, если это не входит в его должностные обязанности;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/>
              <a:t>13) </a:t>
            </a:r>
            <a:r>
              <a:rPr lang="ru-RU" sz="1800" b="1" dirty="0" smtClean="0"/>
              <a:t>использовать должностные полномочия в интересах политических партий, других общественных объединений, религиозных объединений и иных организаций</a:t>
            </a:r>
            <a:r>
              <a:rPr lang="ru-RU" sz="1800" dirty="0" smtClean="0"/>
              <a:t>, а также публично выражать отношение к указанным объединениям и организациям в качестве гражданского служащего, если это не входит в его должностные обязанности;</a:t>
            </a:r>
          </a:p>
          <a:p>
            <a:pPr>
              <a:lnSpc>
                <a:spcPct val="80000"/>
              </a:lnSpc>
              <a:buNone/>
            </a:pPr>
            <a:r>
              <a:rPr lang="ru-RU" sz="1800" dirty="0" smtClean="0"/>
              <a:t>15) </a:t>
            </a:r>
            <a:r>
              <a:rPr lang="ru-RU" sz="1800" b="1" dirty="0" smtClean="0"/>
              <a:t>прекращать исполнение должностных обязанностей в целях урегулирования служебного спора.</a:t>
            </a:r>
          </a:p>
          <a:p>
            <a:pPr>
              <a:lnSpc>
                <a:spcPct val="80000"/>
              </a:lnSpc>
              <a:buNone/>
            </a:pPr>
            <a:endParaRPr lang="ru-RU" sz="1800" dirty="0" smtClean="0"/>
          </a:p>
          <a:p>
            <a:pPr>
              <a:lnSpc>
                <a:spcPct val="80000"/>
              </a:lnSpc>
              <a:buNone/>
            </a:pPr>
            <a:endParaRPr lang="ru-RU" sz="1800" dirty="0" smtClean="0"/>
          </a:p>
          <a:p>
            <a:pPr>
              <a:lnSpc>
                <a:spcPct val="80000"/>
              </a:lnSpc>
              <a:buNone/>
            </a:pPr>
            <a:endParaRPr lang="ru-RU" sz="17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7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Требования к служебному поведению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Статья 18 ФЗ о ГГС;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Общие принципы служебного поведения государственных служащих, утв. указом Президента Российской Федерации от 12.08.2002 № 885;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Типовой кодекс этики и служебного поведения государственных служащих Российской Федерации и муниципальных служащих, одобрен решением президиума Совета при Президенте Российской Федерации по противодействию коррупции от 23 декабря 2010 г.  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Дисциплинарная ответственность по административному праву.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Вопрос 4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Дисциплинарная </a:t>
            </a:r>
            <a:r>
              <a:rPr lang="ru-RU" sz="3600" b="1" dirty="0" smtClean="0">
                <a:solidFill>
                  <a:srgbClr val="002060"/>
                </a:solidFill>
              </a:rPr>
              <a:t>ответственность государственных гражданских служащих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71611"/>
            <a:ext cx="7927975" cy="466567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ru-RU" sz="2800" b="1" dirty="0" smtClean="0"/>
          </a:p>
          <a:p>
            <a:pPr>
              <a:lnSpc>
                <a:spcPct val="80000"/>
              </a:lnSpc>
            </a:pPr>
            <a:r>
              <a:rPr lang="ru-RU" sz="2800" b="1" dirty="0" smtClean="0"/>
              <a:t>Основание</a:t>
            </a:r>
            <a:r>
              <a:rPr lang="ru-RU" sz="2800" dirty="0"/>
              <a:t>: дисциплинарный проступок, то есть за неисполнение или ненадлежащее исполнение гражданским служащим по его вине возложенных на него </a:t>
            </a:r>
            <a:r>
              <a:rPr lang="ru-RU" sz="2800" dirty="0" smtClean="0"/>
              <a:t>служебных </a:t>
            </a:r>
            <a:r>
              <a:rPr lang="ru-RU" sz="2800" dirty="0"/>
              <a:t>обязанностей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800" b="1" dirty="0"/>
              <a:t>Применяет</a:t>
            </a:r>
            <a:r>
              <a:rPr lang="ru-RU" sz="2800" dirty="0"/>
              <a:t>: представитель нанимателя </a:t>
            </a:r>
          </a:p>
          <a:p>
            <a:pPr>
              <a:lnSpc>
                <a:spcPct val="80000"/>
              </a:lnSpc>
            </a:pPr>
            <a:endParaRPr lang="ru-RU" sz="2100" dirty="0"/>
          </a:p>
        </p:txBody>
      </p:sp>
      <p:pic>
        <p:nvPicPr>
          <p:cNvPr id="27652" name="Picture 4" descr="j0286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2714620"/>
            <a:ext cx="1296988" cy="1944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Дисциплинарные взыскания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1) замечание*;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2) выговор*;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3) предупреждение о неполном должностном соответствии*;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4) освобождение от замещаемой должности гражданской службы;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5) увольнение с гражданской службы (по отдельным основаниям);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*) увольнение в связи с утратой доверия (по отдельным основаниям).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dirty="0" smtClean="0"/>
              <a:t>*</a:t>
            </a:r>
            <a:r>
              <a:rPr lang="ru-RU" i="1" dirty="0" smtClean="0"/>
              <a:t> - взыскания за коррупционные правонарушения.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Правовой институт государственной службы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Государственная служба </a:t>
            </a:r>
            <a:r>
              <a:rPr lang="ru-RU" dirty="0" smtClean="0"/>
              <a:t>– это </a:t>
            </a:r>
            <a:r>
              <a:rPr lang="ru-RU" b="1" dirty="0" smtClean="0"/>
              <a:t>система правовых норм</a:t>
            </a:r>
            <a:r>
              <a:rPr lang="ru-RU" dirty="0" smtClean="0"/>
              <a:t>, регулирующих `</a:t>
            </a:r>
            <a:r>
              <a:rPr lang="ru-RU" u="sng" dirty="0" smtClean="0"/>
              <a:t>организационную деятельность государства </a:t>
            </a:r>
            <a:r>
              <a:rPr lang="ru-RU" dirty="0" smtClean="0"/>
              <a:t>по комплектованию личного состава и ` </a:t>
            </a:r>
            <a:r>
              <a:rPr lang="ru-RU" u="sng" dirty="0" smtClean="0"/>
              <a:t>деятельность государственных служащих </a:t>
            </a:r>
            <a:r>
              <a:rPr lang="ru-RU" dirty="0" smtClean="0"/>
              <a:t>по исполнению функциональных обязанностей по замещаемым должностям.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Правила назначения дисциплинарных взысканий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1827213"/>
            <a:ext cx="6919912" cy="4625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dirty="0"/>
              <a:t>При применении учитывается:</a:t>
            </a:r>
          </a:p>
          <a:p>
            <a:r>
              <a:rPr lang="ru-RU" dirty="0"/>
              <a:t>тяжесть проступка;</a:t>
            </a:r>
          </a:p>
          <a:p>
            <a:r>
              <a:rPr lang="ru-RU" dirty="0"/>
              <a:t>степень вины;</a:t>
            </a:r>
          </a:p>
          <a:p>
            <a:r>
              <a:rPr lang="ru-RU" dirty="0"/>
              <a:t>обстоятельства совершения проступка;</a:t>
            </a:r>
          </a:p>
          <a:p>
            <a:r>
              <a:rPr lang="ru-RU" dirty="0"/>
              <a:t>предшествующие результаты исполнения должностных </a:t>
            </a:r>
            <a:r>
              <a:rPr lang="ru-RU" dirty="0" smtClean="0"/>
              <a:t>обязанностей.</a:t>
            </a:r>
            <a:endParaRPr lang="ru-RU" dirty="0"/>
          </a:p>
        </p:txBody>
      </p:sp>
      <p:pic>
        <p:nvPicPr>
          <p:cNvPr id="83972" name="Picture 4" descr="j02986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5013325"/>
            <a:ext cx="2212975" cy="1655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Порядок применения дисциплинарного </a:t>
            </a:r>
            <a:r>
              <a:rPr lang="ru-RU" sz="4000" b="1" dirty="0" smtClean="0">
                <a:solidFill>
                  <a:srgbClr val="002060"/>
                </a:solidFill>
              </a:rPr>
              <a:t>взыскания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700213"/>
            <a:ext cx="7997825" cy="44196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/>
              <a:t>Срок давности</a:t>
            </a:r>
            <a:r>
              <a:rPr lang="ru-RU" sz="2600" dirty="0"/>
              <a:t>: непосредственно после обнаружения дисциплинарного проступка, но не позднее одного месяца со дня его обнаружения. Не может быть применено позднее шести месяцев со дня совершения проступка</a:t>
            </a:r>
            <a:r>
              <a:rPr lang="ru-RU" sz="2200" dirty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200" dirty="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/>
              <a:t>Срок </a:t>
            </a:r>
            <a:r>
              <a:rPr lang="ru-RU" sz="2600" b="1" dirty="0" err="1"/>
              <a:t>наказанности</a:t>
            </a:r>
            <a:r>
              <a:rPr lang="ru-RU" sz="2600" dirty="0"/>
              <a:t> – 1 год со дня </a:t>
            </a:r>
            <a:r>
              <a:rPr lang="ru-RU" sz="2600" dirty="0" smtClean="0"/>
              <a:t>применения (распространяется на все взыскания, кроме увольнения).</a:t>
            </a:r>
            <a:endParaRPr lang="ru-RU" sz="26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971550" y="3933825"/>
            <a:ext cx="1584325" cy="792163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объяснение</a:t>
            </a:r>
            <a:endParaRPr lang="ru-RU"/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3276600" y="3933825"/>
            <a:ext cx="1778000" cy="7921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служебная</a:t>
            </a:r>
          </a:p>
          <a:p>
            <a:pPr algn="ctr"/>
            <a:r>
              <a:rPr lang="ru-RU" sz="2000" b="1"/>
              <a:t>проверка</a:t>
            </a:r>
            <a:endParaRPr lang="ru-RU"/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580063" y="3933825"/>
            <a:ext cx="1635125" cy="792163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/>
              <a:t>Назначение</a:t>
            </a:r>
            <a:r>
              <a:rPr lang="ru-RU" dirty="0"/>
              <a:t> </a:t>
            </a:r>
          </a:p>
          <a:p>
            <a:pPr algn="ctr"/>
            <a:r>
              <a:rPr lang="ru-RU" b="1" dirty="0"/>
              <a:t>взыскания</a:t>
            </a:r>
            <a:endParaRPr lang="ru-RU" sz="2000" b="1" dirty="0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2555875" y="436562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>
            <a:off x="5076825" y="4365625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Иные субъекты дисциплинарной ответственности по административному праву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обучающиеся (учащиеся, студенты);</a:t>
            </a:r>
          </a:p>
          <a:p>
            <a:r>
              <a:rPr lang="ru-RU" dirty="0" smtClean="0"/>
              <a:t>участники общественных объединений (в т.ч. спортивных организаций);</a:t>
            </a:r>
          </a:p>
          <a:p>
            <a:r>
              <a:rPr lang="ru-RU" dirty="0" smtClean="0"/>
              <a:t>участники саморегулируемых организаций;</a:t>
            </a:r>
          </a:p>
          <a:p>
            <a:r>
              <a:rPr lang="ru-RU" dirty="0" smtClean="0"/>
              <a:t>участники публичных профессиональных объединений-сообществ;</a:t>
            </a:r>
          </a:p>
          <a:p>
            <a:r>
              <a:rPr lang="ru-RU" dirty="0" smtClean="0"/>
              <a:t>лица, находящиеся в местах лишения свободы.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Государственная служба как деятельность на пользу государства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Государственная служба</a:t>
            </a:r>
            <a:r>
              <a:rPr lang="ru-RU" sz="2400" dirty="0" smtClean="0"/>
              <a:t> - `профессиональная ` служебная </a:t>
            </a:r>
            <a:r>
              <a:rPr lang="ru-RU" sz="2400" b="1" dirty="0" smtClean="0"/>
              <a:t>деятельность </a:t>
            </a:r>
            <a:r>
              <a:rPr lang="ru-RU" sz="2400" dirty="0" smtClean="0"/>
              <a:t>граждан Российской Федерации ` </a:t>
            </a:r>
            <a:r>
              <a:rPr lang="ru-RU" sz="2400" b="1" dirty="0" smtClean="0"/>
              <a:t>по обеспечению исполнения полномочий</a:t>
            </a:r>
            <a:r>
              <a:rPr lang="ru-RU" sz="2400" dirty="0" smtClean="0"/>
              <a:t>:</a:t>
            </a:r>
          </a:p>
          <a:p>
            <a:pPr>
              <a:buFont typeface="Calibri" pitchFamily="34" charset="0"/>
              <a:buChar char="–"/>
            </a:pPr>
            <a:r>
              <a:rPr lang="ru-RU" sz="2400" dirty="0" smtClean="0"/>
              <a:t>Российской Федерации;</a:t>
            </a:r>
          </a:p>
          <a:p>
            <a:pPr>
              <a:buFont typeface="Calibri" pitchFamily="34" charset="0"/>
              <a:buChar char="–"/>
            </a:pPr>
            <a:r>
              <a:rPr lang="ru-RU" sz="2400" dirty="0" smtClean="0"/>
              <a:t>федеральных государственных органов;</a:t>
            </a:r>
          </a:p>
          <a:p>
            <a:pPr>
              <a:buFont typeface="Calibri" pitchFamily="34" charset="0"/>
              <a:buChar char="–"/>
            </a:pPr>
            <a:r>
              <a:rPr lang="ru-RU" sz="2400" dirty="0" smtClean="0"/>
              <a:t>субъектов Российской Федерации;</a:t>
            </a:r>
          </a:p>
          <a:p>
            <a:pPr>
              <a:buFont typeface="Calibri" pitchFamily="34" charset="0"/>
              <a:buChar char="–"/>
            </a:pPr>
            <a:r>
              <a:rPr lang="ru-RU" sz="2400" dirty="0" smtClean="0"/>
              <a:t>государственных органов субъектов Российской Федерации;</a:t>
            </a:r>
          </a:p>
          <a:p>
            <a:pPr>
              <a:buFont typeface="Calibri" pitchFamily="34" charset="0"/>
              <a:buChar char="–"/>
            </a:pPr>
            <a:r>
              <a:rPr lang="ru-RU" sz="2400" dirty="0" smtClean="0"/>
              <a:t>лиц, замещающих государственные должности Российской Федерации;</a:t>
            </a:r>
          </a:p>
          <a:p>
            <a:pPr>
              <a:buFont typeface="Calibri" pitchFamily="34" charset="0"/>
              <a:buChar char="–"/>
            </a:pPr>
            <a:r>
              <a:rPr lang="ru-RU" sz="2400" dirty="0" smtClean="0"/>
              <a:t>лиц, замещающих государственные должности субъектов Российской Федерации.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Правоотношение государственной службы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2000250" y="2928938"/>
            <a:ext cx="1651000" cy="1643062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Замещение </a:t>
            </a:r>
          </a:p>
          <a:p>
            <a:pPr algn="ctr"/>
            <a:r>
              <a:rPr lang="ru-RU" b="1"/>
              <a:t>должности</a:t>
            </a: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3643313" y="3500438"/>
            <a:ext cx="377825" cy="428625"/>
          </a:xfrm>
          <a:prstGeom prst="rightArrow">
            <a:avLst>
              <a:gd name="adj1" fmla="val 50000"/>
              <a:gd name="adj2" fmla="val 7828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4071938" y="3000375"/>
            <a:ext cx="1004887" cy="164306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наниматель</a:t>
            </a:r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auto">
          <a:xfrm>
            <a:off x="6072188" y="3000375"/>
            <a:ext cx="1066800" cy="1571625"/>
          </a:xfrm>
          <a:prstGeom prst="smileyFace">
            <a:avLst>
              <a:gd name="adj" fmla="val 4653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служащий</a:t>
            </a: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5072063" y="3429000"/>
            <a:ext cx="1071562" cy="460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5072063" y="3857625"/>
            <a:ext cx="1000125" cy="460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4786313" y="1928813"/>
            <a:ext cx="1511300" cy="506412"/>
          </a:xfrm>
          <a:prstGeom prst="downArrowCallout">
            <a:avLst>
              <a:gd name="adj1" fmla="val 74608"/>
              <a:gd name="adj2" fmla="val 74608"/>
              <a:gd name="adj3" fmla="val 16667"/>
              <a:gd name="adj4" fmla="val 66481"/>
            </a:avLst>
          </a:prstGeom>
          <a:solidFill>
            <a:srgbClr val="CC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Нормы права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000500" y="2428875"/>
            <a:ext cx="3286125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643981" y="3785394"/>
            <a:ext cx="2714625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00500" y="5143500"/>
            <a:ext cx="321468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893594" y="3750469"/>
            <a:ext cx="2714625" cy="7143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002060"/>
                </a:solidFill>
              </a:rPr>
              <a:t>Наниматель и его представитель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035425" cy="44116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 smtClean="0"/>
              <a:t>Наниматель</a:t>
            </a:r>
            <a:r>
              <a:rPr lang="ru-RU" sz="26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Российская Федерация;</a:t>
            </a:r>
          </a:p>
          <a:p>
            <a:pPr>
              <a:lnSpc>
                <a:spcPct val="90000"/>
              </a:lnSpc>
            </a:pPr>
            <a:r>
              <a:rPr lang="ru-RU" sz="2600" dirty="0" smtClean="0"/>
              <a:t>Субъект Российской Федерации.</a:t>
            </a:r>
          </a:p>
          <a:p>
            <a:pPr>
              <a:lnSpc>
                <a:spcPct val="90000"/>
              </a:lnSpc>
            </a:pPr>
            <a:endParaRPr lang="ru-RU" sz="2600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1375" y="1719263"/>
            <a:ext cx="4035425" cy="4411662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 smtClean="0"/>
              <a:t>Представитель нанимателя</a:t>
            </a:r>
            <a:r>
              <a:rPr lang="ru-RU" sz="2600" dirty="0" smtClean="0"/>
              <a:t>:</a:t>
            </a:r>
          </a:p>
          <a:p>
            <a:pPr marL="0" indent="0">
              <a:lnSpc>
                <a:spcPct val="90000"/>
              </a:lnSpc>
            </a:pPr>
            <a:r>
              <a:rPr lang="ru-RU" sz="2600" dirty="0" smtClean="0"/>
              <a:t>руководитель государственного органа,</a:t>
            </a:r>
          </a:p>
          <a:p>
            <a:pPr marL="0" indent="0">
              <a:lnSpc>
                <a:spcPct val="90000"/>
              </a:lnSpc>
            </a:pPr>
            <a:r>
              <a:rPr lang="ru-RU" sz="2600" dirty="0" smtClean="0"/>
              <a:t> лицо, замещающее государственную должность,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ru-RU" sz="2600" dirty="0" smtClean="0"/>
              <a:t>представитель указанных лиц. </a:t>
            </a:r>
            <a:endParaRPr lang="ru-RU" sz="2600" dirty="0"/>
          </a:p>
        </p:txBody>
      </p:sp>
      <p:pic>
        <p:nvPicPr>
          <p:cNvPr id="32779" name="Picture 11" descr="j021295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4000504"/>
            <a:ext cx="1830388" cy="114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50B66B-D6D5-44A8-9A05-91AF7088A595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002060"/>
                </a:solidFill>
              </a:rPr>
              <a:t>Виды публичной службы</a:t>
            </a:r>
          </a:p>
        </p:txBody>
      </p:sp>
      <p:graphicFrame>
        <p:nvGraphicFramePr>
          <p:cNvPr id="1026" name="Organization Chart 3"/>
          <p:cNvGraphicFramePr>
            <a:graphicFrameLocks/>
          </p:cNvGraphicFramePr>
          <p:nvPr>
            <p:ph idx="1"/>
          </p:nvPr>
        </p:nvGraphicFramePr>
        <p:xfrm>
          <a:off x="428625" y="1143000"/>
          <a:ext cx="8358188" cy="4714875"/>
        </p:xfrm>
        <a:graphic>
          <a:graphicData uri="http://schemas.openxmlformats.org/drawingml/2006/compatibility">
            <com:legacyDrawing xmlns:com="http://schemas.openxmlformats.org/drawingml/2006/compatibility" spid="_x0000_s614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Система нормативных правовых актов о государственной службе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1) Конституция Российской Федерации;</a:t>
            </a:r>
          </a:p>
          <a:p>
            <a:pPr>
              <a:buNone/>
            </a:pPr>
            <a:r>
              <a:rPr lang="ru-RU" dirty="0" smtClean="0"/>
              <a:t>2) Федеральный закон "О системе государственной службы Российской Федерации";</a:t>
            </a:r>
          </a:p>
          <a:p>
            <a:pPr>
              <a:buNone/>
            </a:pPr>
            <a:r>
              <a:rPr lang="ru-RU" dirty="0" smtClean="0"/>
              <a:t>3) федеральные законы о видах государственной службы;</a:t>
            </a:r>
          </a:p>
          <a:p>
            <a:pPr>
              <a:buNone/>
            </a:pPr>
            <a:r>
              <a:rPr lang="ru-RU" dirty="0" smtClean="0"/>
              <a:t>4) другие федеральные законы, в том числе об особенностях прохождения подвидов государственной службы;</a:t>
            </a:r>
          </a:p>
          <a:p>
            <a:pPr>
              <a:buNone/>
            </a:pPr>
            <a:r>
              <a:rPr lang="ru-RU" dirty="0" smtClean="0"/>
              <a:t>5) указы Президента Российской Федерации;</a:t>
            </a:r>
          </a:p>
          <a:p>
            <a:pPr>
              <a:buNone/>
            </a:pPr>
            <a:r>
              <a:rPr lang="ru-RU" dirty="0" smtClean="0"/>
              <a:t>6) постановления Правительства Российской Федерации;</a:t>
            </a:r>
          </a:p>
          <a:p>
            <a:pPr>
              <a:buNone/>
            </a:pPr>
            <a:r>
              <a:rPr lang="ru-RU" dirty="0" smtClean="0"/>
              <a:t>7) нормативные правовые акты федеральных органов исполнительной власти;</a:t>
            </a:r>
          </a:p>
          <a:p>
            <a:pPr>
              <a:buNone/>
            </a:pPr>
            <a:r>
              <a:rPr lang="ru-RU" dirty="0" smtClean="0"/>
              <a:t>8) конституции (уставы), законы и иные нормативные правовые акты субъектов Российской Федерации о государственной гражданской службе;</a:t>
            </a:r>
          </a:p>
          <a:p>
            <a:pPr>
              <a:buNone/>
            </a:pPr>
            <a:r>
              <a:rPr lang="ru-RU" dirty="0" smtClean="0"/>
              <a:t>9) нормативные правовые акты государственных органов.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28596" y="350043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28596" y="4714884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28596" y="5643578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28596" y="1928802"/>
            <a:ext cx="828680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2158</Words>
  <Application>Microsoft Office PowerPoint</Application>
  <PresentationFormat>Экран (4:3)</PresentationFormat>
  <Paragraphs>382</Paragraphs>
  <Slides>42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Тема 7. Государственные служащие как субъекты административного права.</vt:lpstr>
      <vt:lpstr>План:</vt:lpstr>
      <vt:lpstr>Понятие и виды государственной службы. </vt:lpstr>
      <vt:lpstr>Правовой институт государственной службы</vt:lpstr>
      <vt:lpstr>Государственная служба как деятельность на пользу государства</vt:lpstr>
      <vt:lpstr>Правоотношение государственной службы</vt:lpstr>
      <vt:lpstr>Наниматель и его представитель</vt:lpstr>
      <vt:lpstr>Виды публичной службы</vt:lpstr>
      <vt:lpstr>Система нормативных правовых актов о государственной службе</vt:lpstr>
      <vt:lpstr>Законодательное регулирование государственной гражданской службы</vt:lpstr>
      <vt:lpstr>Понятие и виды должностей в государственных органах. </vt:lpstr>
      <vt:lpstr>Слайд 12</vt:lpstr>
      <vt:lpstr>Государственные должности</vt:lpstr>
      <vt:lpstr>Должности государственной гражданской службы</vt:lpstr>
      <vt:lpstr>Реестры должностей государственной гражданской службы</vt:lpstr>
      <vt:lpstr>Слайд 16</vt:lpstr>
      <vt:lpstr>Слайд 17</vt:lpstr>
      <vt:lpstr>Категории и группы должностей</vt:lpstr>
      <vt:lpstr>Способы замещения должностей</vt:lpstr>
      <vt:lpstr>Последовательность юридических действий</vt:lpstr>
      <vt:lpstr>Основы административно-правового статуса государственного гражданского служащего. Понятие должностного лица.</vt:lpstr>
      <vt:lpstr>Государственный гражданский служащий </vt:lpstr>
      <vt:lpstr>Понятие должностного лица</vt:lpstr>
      <vt:lpstr>Определение Ц.А. Ямпольской</vt:lpstr>
      <vt:lpstr>Соотношение понятий</vt:lpstr>
      <vt:lpstr>1. Представители власти</vt:lpstr>
      <vt:lpstr>2. Выполняющие организационно-распорядительные функции</vt:lpstr>
      <vt:lpstr>3. Выполняющие административно-хозяйственные функции </vt:lpstr>
      <vt:lpstr>Условия равного доступа к государственной гражданской службе</vt:lpstr>
      <vt:lpstr>Ограничения, связанные с государственной гражданской службой</vt:lpstr>
      <vt:lpstr>Элементы правового статуса</vt:lpstr>
      <vt:lpstr>Права и обязанности</vt:lpstr>
      <vt:lpstr>Примеры прав и обязанностей</vt:lpstr>
      <vt:lpstr>Состав должностного регламента</vt:lpstr>
      <vt:lpstr>Примеры запретов </vt:lpstr>
      <vt:lpstr>Требования к служебному поведению</vt:lpstr>
      <vt:lpstr>Дисциплинарная ответственность по административному праву.</vt:lpstr>
      <vt:lpstr>Дисциплинарная ответственность государственных гражданских служащих</vt:lpstr>
      <vt:lpstr>Дисциплинарные взыскания</vt:lpstr>
      <vt:lpstr>Правила назначения дисциплинарных взысканий</vt:lpstr>
      <vt:lpstr>Порядок применения дисциплинарного взыскания</vt:lpstr>
      <vt:lpstr>Иные субъекты дисциплинарной ответственности по административному праву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Граждане как субъекты административного права. Часть 2.</dc:title>
  <dc:creator>ЕПриходько</dc:creator>
  <cp:lastModifiedBy>ЛМицкевич</cp:lastModifiedBy>
  <cp:revision>45</cp:revision>
  <dcterms:created xsi:type="dcterms:W3CDTF">2011-02-16T00:29:36Z</dcterms:created>
  <dcterms:modified xsi:type="dcterms:W3CDTF">2012-10-16T09:34:23Z</dcterms:modified>
</cp:coreProperties>
</file>