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A550B"/>
    <a:srgbClr val="FF9933"/>
    <a:srgbClr val="00FFFF"/>
    <a:srgbClr val="FF6600"/>
    <a:srgbClr val="DA141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2394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50CE9-8EB5-4967-BAB0-80D3FCAFB0C3}" type="datetimeFigureOut">
              <a:rPr lang="ru-RU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CCEBD-9C9F-4DC4-B556-126C502B82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E44C1-2116-43C0-80DA-62CE17144523}" type="datetimeFigureOut">
              <a:rPr lang="ru-RU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37F86-4A52-4219-968F-AAEABC72D9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C9A9F-5C1A-4F8A-B9EF-28D87AE68963}" type="datetimeFigureOut">
              <a:rPr lang="ru-RU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6AF07-EE90-4806-84D7-D4DCA25038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46C62-8AEE-4B12-B454-8514F69C51C5}" type="datetimeFigureOut">
              <a:rPr lang="ru-RU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499A1-D5E3-4588-8DF1-4582354C51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7E47C-DBD8-46B2-8E83-EB833D6D5C4C}" type="datetimeFigureOut">
              <a:rPr lang="ru-RU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1C219-A7E0-4E6A-AEB0-AF4317A1DF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E8B7F-1347-4484-839A-C6D36A3D370B}" type="datetimeFigureOut">
              <a:rPr lang="ru-RU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859F3-05A8-4E4B-BAD2-8ED00E8D2E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DC722-2C99-45DB-9B25-9C3FC5233A86}" type="datetimeFigureOut">
              <a:rPr lang="ru-RU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3E394-5E26-46DA-A090-C857F29379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E5DF0-E332-4FC5-B047-F9C0E4FC0552}" type="datetimeFigureOut">
              <a:rPr lang="ru-RU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748A6-1D4D-423C-9D1C-23FD0A4262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0319A-C783-4246-ABE6-247C1FD523B5}" type="datetimeFigureOut">
              <a:rPr lang="ru-RU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7D78C-F6B2-476C-8A87-57D9DEA79C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42A82-6C33-4913-A136-318E87C21B8B}" type="datetimeFigureOut">
              <a:rPr lang="ru-RU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A9772-7C8E-4A5F-9DC7-9E5B78565F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A5002-F764-41ED-A488-B0B849654A8A}" type="datetimeFigureOut">
              <a:rPr lang="ru-RU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90CA2-33DE-41E6-8BB3-082E5BEA93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A71A92-138B-4DF7-A1D0-9375FA856BB6}" type="datetimeFigureOut">
              <a:rPr lang="ru-RU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2802476-88B5-4954-BFEB-95209BC44C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sfu-kras.ru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sfu-kras.ru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sfu-kras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sfu-kras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sfu-kras.ru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sfu-kras.ru/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fu-kras.ru/" TargetMode="External"/><Relationship Id="rId2" Type="http://schemas.openxmlformats.org/officeDocument/2006/relationships/hyperlink" Target="mailto:sergeygutnik89@mail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9933"/>
            </a:gs>
            <a:gs pos="100000">
              <a:srgbClr val="EA550B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2132856"/>
            <a:ext cx="6408712" cy="15696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Ювенальное </a:t>
            </a:r>
            <a:r>
              <a:rPr lang="ru-RU" sz="4800" b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право и ювенальная </a:t>
            </a:r>
            <a:r>
              <a:rPr lang="ru-RU" sz="48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юстиция</a:t>
            </a:r>
            <a:endParaRPr lang="ru-RU" sz="4800" b="1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1028" name="Picture 4" descr="E:\design\law\Untitled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712969" cy="122022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928662" y="3786190"/>
            <a:ext cx="6908812" cy="11132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3600" b="1" dirty="0">
                <a:solidFill>
                  <a:schemeClr val="bg1"/>
                </a:solidFill>
                <a:cs typeface="Times New Roman" pitchFamily="18" charset="0"/>
              </a:rPr>
              <a:t>Магистерская </a:t>
            </a:r>
            <a:r>
              <a:rPr lang="ru-RU" sz="3600" b="1" dirty="0" smtClean="0">
                <a:solidFill>
                  <a:schemeClr val="bg1"/>
                </a:solidFill>
                <a:cs typeface="Times New Roman" pitchFamily="18" charset="0"/>
              </a:rPr>
              <a:t>программа</a:t>
            </a:r>
            <a:endParaRPr lang="ru-RU" sz="3600" b="1" dirty="0">
              <a:solidFill>
                <a:schemeClr val="bg1"/>
              </a:solidFill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9" name="Picture 5" descr="E:\design\law\Untitled-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36814" y="3704422"/>
            <a:ext cx="2529882" cy="315357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107950" y="333375"/>
            <a:ext cx="8858250" cy="71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465138" y="404664"/>
            <a:ext cx="8229600" cy="552623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buNone/>
            </a:pPr>
            <a:endParaRPr lang="ru-RU" sz="1400" dirty="0" smtClean="0"/>
          </a:p>
          <a:p>
            <a:pPr eaLnBrk="1" hangingPunct="1">
              <a:buNone/>
            </a:pPr>
            <a:r>
              <a:rPr lang="ru-RU" sz="1400" dirty="0" smtClean="0"/>
              <a:t>	</a:t>
            </a:r>
          </a:p>
          <a:p>
            <a:pPr eaLnBrk="1" hangingPunct="1">
              <a:buNone/>
            </a:pPr>
            <a:r>
              <a:rPr lang="ru-RU" sz="1400" b="1" dirty="0" smtClean="0"/>
              <a:t>	</a:t>
            </a:r>
            <a:r>
              <a:rPr lang="ru-RU" sz="2000" b="1" dirty="0" smtClean="0">
                <a:solidFill>
                  <a:srgbClr val="EA550B"/>
                </a:solidFill>
              </a:rPr>
              <a:t>Магистерская программа «Ювенальное право и ювенальная юстиция»  не имеет аналогов в России и позволяет:</a:t>
            </a:r>
          </a:p>
          <a:p>
            <a:pPr algn="just" eaLnBrk="1" hangingPunct="1">
              <a:buFontTx/>
              <a:buChar char="-"/>
            </a:pPr>
            <a:endParaRPr lang="ru-RU" sz="1800" dirty="0" smtClean="0">
              <a:solidFill>
                <a:srgbClr val="EA550B"/>
              </a:solidFill>
            </a:endParaRPr>
          </a:p>
          <a:p>
            <a:pPr algn="just" eaLnBrk="1" hangingPunct="1">
              <a:buFontTx/>
              <a:buChar char="-"/>
            </a:pPr>
            <a:r>
              <a:rPr lang="ru-RU" sz="1800" dirty="0" smtClean="0">
                <a:solidFill>
                  <a:srgbClr val="EA550B"/>
                </a:solidFill>
              </a:rPr>
              <a:t>получить </a:t>
            </a:r>
            <a:r>
              <a:rPr lang="ru-RU" sz="1800" b="1" dirty="0" smtClean="0">
                <a:solidFill>
                  <a:srgbClr val="EA550B"/>
                </a:solidFill>
              </a:rPr>
              <a:t>диплом о высшем юридическом образовании </a:t>
            </a:r>
            <a:r>
              <a:rPr lang="ru-RU" sz="1800" dirty="0" smtClean="0">
                <a:solidFill>
                  <a:srgbClr val="EA550B"/>
                </a:solidFill>
              </a:rPr>
              <a:t>для выпускников специальностей «Психология», «Педагогика», «Социальная работа» и иных гуманитарных специальностей;</a:t>
            </a:r>
          </a:p>
          <a:p>
            <a:pPr algn="just" eaLnBrk="1" hangingPunct="1">
              <a:buFontTx/>
              <a:buChar char="-"/>
            </a:pPr>
            <a:endParaRPr lang="ru-RU" sz="1800" dirty="0" smtClean="0">
              <a:solidFill>
                <a:srgbClr val="EA550B"/>
              </a:solidFill>
            </a:endParaRPr>
          </a:p>
          <a:p>
            <a:pPr algn="just" eaLnBrk="1" hangingPunct="1">
              <a:buFontTx/>
              <a:buChar char="-"/>
            </a:pPr>
            <a:r>
              <a:rPr lang="ru-RU" sz="1800" dirty="0" smtClean="0">
                <a:solidFill>
                  <a:srgbClr val="EA550B"/>
                </a:solidFill>
              </a:rPr>
              <a:t>изучить интересные авторские междисциплинарные курсы  ведущих преподавателей, в том числе  на экспериментальных площадках  Красноярского края;</a:t>
            </a:r>
          </a:p>
          <a:p>
            <a:pPr algn="just" eaLnBrk="1" hangingPunct="1">
              <a:buFontTx/>
              <a:buChar char="-"/>
            </a:pPr>
            <a:endParaRPr lang="ru-RU" sz="1800" dirty="0" smtClean="0">
              <a:solidFill>
                <a:srgbClr val="EA550B"/>
              </a:solidFill>
            </a:endParaRPr>
          </a:p>
          <a:p>
            <a:pPr algn="just" eaLnBrk="1" hangingPunct="1">
              <a:buFontTx/>
              <a:buChar char="-"/>
            </a:pPr>
            <a:r>
              <a:rPr lang="ru-RU" sz="1800" dirty="0" smtClean="0">
                <a:solidFill>
                  <a:srgbClr val="EA550B"/>
                </a:solidFill>
              </a:rPr>
              <a:t>стать востребованным специалистом с уникальным образованием,  актуальным в связи с реформированием правоохранительной и социальной сфер в интересах семьи и детства.</a:t>
            </a:r>
          </a:p>
          <a:p>
            <a:pPr algn="just" eaLnBrk="1" hangingPunct="1">
              <a:buNone/>
            </a:pPr>
            <a:endParaRPr lang="ru-RU" sz="1400" dirty="0" smtClean="0">
              <a:solidFill>
                <a:srgbClr val="EA550B"/>
              </a:solidFill>
            </a:endParaRPr>
          </a:p>
          <a:p>
            <a:pPr algn="just" eaLnBrk="1" hangingPunct="1"/>
            <a:endParaRPr lang="ru-RU" sz="1400" dirty="0" smtClean="0">
              <a:solidFill>
                <a:srgbClr val="EA550B"/>
              </a:solidFill>
            </a:endParaRPr>
          </a:p>
          <a:p>
            <a:pPr eaLnBrk="1" hangingPunct="1"/>
            <a:endParaRPr lang="ru-RU" sz="1400" dirty="0" smtClean="0"/>
          </a:p>
        </p:txBody>
      </p:sp>
      <p:pic>
        <p:nvPicPr>
          <p:cNvPr id="5" name="Picture 5" descr="http://law.institute.sfu-kras.ru/templates/law/images/up_sfu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6286500"/>
            <a:ext cx="9144000" cy="571500"/>
          </a:xfrm>
          <a:prstGeom prst="rect">
            <a:avLst/>
          </a:prstGeom>
          <a:solidFill>
            <a:srgbClr val="E46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Нижний колонтитул 6"/>
          <p:cNvSpPr txBox="1">
            <a:spLocks noGrp="1"/>
          </p:cNvSpPr>
          <p:nvPr/>
        </p:nvSpPr>
        <p:spPr bwMode="auto">
          <a:xfrm>
            <a:off x="357188" y="6356350"/>
            <a:ext cx="84296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dirty="0" smtClean="0">
                <a:solidFill>
                  <a:srgbClr val="10253F"/>
                </a:solidFill>
              </a:rPr>
              <a:t>Ювенальное право и ювенальная юстиция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28625" y="357188"/>
            <a:ext cx="8229600" cy="725487"/>
          </a:xfrm>
          <a:prstGeom prst="rect">
            <a:avLst/>
          </a:prstGeom>
        </p:spPr>
        <p:txBody>
          <a:bodyPr rtlCol="0">
            <a:normAutofit fontScale="975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EA550B"/>
                </a:solidFill>
                <a:latin typeface="Times New Roman" pitchFamily="18" charset="0"/>
                <a:cs typeface="Times New Roman" pitchFamily="18" charset="0"/>
              </a:rPr>
              <a:t>Конкурентные преимущества</a:t>
            </a:r>
            <a:endParaRPr lang="ru-RU" b="1" dirty="0">
              <a:solidFill>
                <a:srgbClr val="EA550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500063" y="1082675"/>
            <a:ext cx="8229600" cy="529865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ru-RU" sz="1600" dirty="0" smtClean="0"/>
              <a:t>Нормы и разделы о несовершеннолетних есть во всех основных отраслях законодательства.  Выпускник данной магистерской  программы - </a:t>
            </a:r>
            <a:r>
              <a:rPr lang="ru-RU" sz="1600" i="1" dirty="0" smtClean="0"/>
              <a:t>универсальный </a:t>
            </a:r>
            <a:r>
              <a:rPr lang="ru-RU" sz="1600" dirty="0" smtClean="0"/>
              <a:t>специалист, обладающий знаниями и умениями, которые позволяют успешно работать  в органах следствия,  адвокатуре, суде, службах социального обеспечения и  социальной защиты, в системе профилактики безнадзорности и правонарушений,  а также  заниматься любой другой деятельностью по правовому обеспечению интересов  детей.  </a:t>
            </a:r>
          </a:p>
          <a:p>
            <a:pPr algn="just" eaLnBrk="1" hangingPunct="1"/>
            <a:r>
              <a:rPr lang="ru-RU" sz="1600" dirty="0" smtClean="0"/>
              <a:t>Во всех развитых  государствах законодательство о несовершеннолетних – самое «продвинутое». Подготовка в области международного права и сравнительного правоведения  позволяет освоить </a:t>
            </a:r>
            <a:r>
              <a:rPr lang="ru-RU" sz="1600" i="1" dirty="0" smtClean="0"/>
              <a:t>лучшие мировые стандарты и успешный практический опы</a:t>
            </a:r>
            <a:r>
              <a:rPr lang="ru-RU" sz="1600" dirty="0" smtClean="0"/>
              <a:t>т в сфере ювенального права и ювенальной юстиции.</a:t>
            </a:r>
          </a:p>
          <a:p>
            <a:pPr algn="just" eaLnBrk="1" hangingPunct="1"/>
            <a:r>
              <a:rPr lang="ru-RU" sz="1600" dirty="0" smtClean="0"/>
              <a:t>Слушатели программы получают не только юридическую подготовку, но и психолого-педагогические навыки и умения. Юрист, умеющий ладить с детьми – это специалист</a:t>
            </a:r>
            <a:r>
              <a:rPr lang="ru-RU" sz="1600" i="1" dirty="0" smtClean="0"/>
              <a:t>, умеющий успешно </a:t>
            </a:r>
            <a:r>
              <a:rPr lang="ru-RU" sz="1600" i="1" dirty="0" err="1" smtClean="0"/>
              <a:t>коммуницировать</a:t>
            </a:r>
            <a:r>
              <a:rPr lang="ru-RU" sz="1600" dirty="0" smtClean="0"/>
              <a:t>  с кем угодно. Он - не только хороший профессионал, но и завидный родитель и супруг.</a:t>
            </a:r>
          </a:p>
          <a:p>
            <a:pPr algn="just" eaLnBrk="1" hangingPunct="1"/>
            <a:r>
              <a:rPr lang="ru-RU" sz="1600" dirty="0" smtClean="0"/>
              <a:t>Дети – будущее любой страны. Специалист по работе с детьми – это профессионал,  </a:t>
            </a:r>
            <a:r>
              <a:rPr lang="ru-RU" sz="1600" i="1" dirty="0" smtClean="0"/>
              <a:t>востребованный</a:t>
            </a:r>
            <a:r>
              <a:rPr lang="ru-RU" sz="1600" dirty="0" smtClean="0"/>
              <a:t> во все времена.</a:t>
            </a:r>
          </a:p>
          <a:p>
            <a:pPr algn="just" eaLnBrk="1" hangingPunct="1"/>
            <a:r>
              <a:rPr lang="ru-RU" sz="1600" dirty="0" smtClean="0"/>
              <a:t>Погружение в основные отрасли частного и публичного права позволяет в случае необходимости </a:t>
            </a:r>
            <a:r>
              <a:rPr lang="ru-RU" sz="1600" i="1" dirty="0" smtClean="0"/>
              <a:t>безболезненно изменять профиль  своей юридической карьеры.</a:t>
            </a:r>
            <a:endParaRPr lang="ru-RU" sz="1600" dirty="0" smtClean="0"/>
          </a:p>
          <a:p>
            <a:pPr algn="just" eaLnBrk="1" hangingPunct="1"/>
            <a:endParaRPr lang="ru-RU" sz="1400" dirty="0" smtClean="0"/>
          </a:p>
          <a:p>
            <a:pPr algn="just" eaLnBrk="1" hangingPunct="1"/>
            <a:endParaRPr lang="ru-RU" sz="1400" dirty="0"/>
          </a:p>
          <a:p>
            <a:pPr algn="just" eaLnBrk="1" hangingPunct="1"/>
            <a:endParaRPr lang="ru-RU" sz="1400" dirty="0" smtClean="0"/>
          </a:p>
        </p:txBody>
      </p:sp>
      <p:pic>
        <p:nvPicPr>
          <p:cNvPr id="4" name="Picture 5" descr="http://law.institute.sfu-kras.ru/templates/law/images/up_sfu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6286500"/>
            <a:ext cx="9144000" cy="571500"/>
          </a:xfrm>
          <a:prstGeom prst="rect">
            <a:avLst/>
          </a:prstGeom>
          <a:solidFill>
            <a:srgbClr val="E46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88" y="6356350"/>
            <a:ext cx="8429625" cy="365125"/>
          </a:xfrm>
        </p:spPr>
        <p:txBody>
          <a:bodyPr/>
          <a:lstStyle/>
          <a:p>
            <a:pPr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Ювенальное право и ювенальная юстиция 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0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Заголовок 1"/>
          <p:cNvSpPr>
            <a:spLocks noGrp="1"/>
          </p:cNvSpPr>
          <p:nvPr>
            <p:ph type="title"/>
          </p:nvPr>
        </p:nvSpPr>
        <p:spPr>
          <a:xfrm>
            <a:off x="467544" y="285750"/>
            <a:ext cx="8229600" cy="838994"/>
          </a:xfrm>
        </p:spPr>
        <p:txBody>
          <a:bodyPr/>
          <a:lstStyle/>
          <a:p>
            <a:pPr eaLnBrk="1" hangingPunct="1"/>
            <a:r>
              <a:rPr lang="ru-RU" sz="3600" dirty="0" smtClean="0"/>
              <a:t>Руководитель программы</a:t>
            </a:r>
          </a:p>
        </p:txBody>
      </p:sp>
      <p:sp>
        <p:nvSpPr>
          <p:cNvPr id="14340" name="Содержимое 2"/>
          <p:cNvSpPr>
            <a:spLocks noGrp="1"/>
          </p:cNvSpPr>
          <p:nvPr>
            <p:ph idx="1"/>
          </p:nvPr>
        </p:nvSpPr>
        <p:spPr>
          <a:xfrm>
            <a:off x="611560" y="1628800"/>
            <a:ext cx="4824536" cy="4752528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sz="1800" dirty="0" smtClean="0"/>
              <a:t>	</a:t>
            </a:r>
          </a:p>
          <a:p>
            <a:pPr algn="just" eaLnBrk="1" hangingPunct="1"/>
            <a:r>
              <a:rPr lang="ru-RU" sz="1100" b="1" dirty="0" smtClean="0"/>
              <a:t>Закончил </a:t>
            </a:r>
            <a:r>
              <a:rPr lang="ru-RU" sz="1100" dirty="0" smtClean="0"/>
              <a:t>в 1975 г. юридический факультет Красноярского государственного университета, в 1985 г. аспирантуру Томского государственного университета.</a:t>
            </a:r>
          </a:p>
          <a:p>
            <a:pPr algn="just" eaLnBrk="1" hangingPunct="1"/>
            <a:r>
              <a:rPr lang="ru-RU" sz="1100" b="1" dirty="0" smtClean="0"/>
              <a:t>Работал</a:t>
            </a:r>
            <a:r>
              <a:rPr lang="ru-RU" sz="1100" dirty="0" smtClean="0"/>
              <a:t> пять лет в органах прокуратуры; с 1980 г. - в Красноярском госуниверситете (с 1986 г. СФУ), на юридическом факультете которого прошел все ступени от ассистента до профессора, заведующего кафедрой.   </a:t>
            </a:r>
          </a:p>
          <a:p>
            <a:pPr algn="just" eaLnBrk="1" hangingPunct="1"/>
            <a:r>
              <a:rPr lang="ru-RU" sz="1100" b="1" dirty="0" smtClean="0"/>
              <a:t>Защитил</a:t>
            </a:r>
            <a:r>
              <a:rPr lang="ru-RU" sz="1100" dirty="0" smtClean="0"/>
              <a:t>  в 1988 г. кандидатскую диссертацию «Индивидуальное предупреждение преступлений лиц, освобожденных из </a:t>
            </a:r>
            <a:r>
              <a:rPr lang="ru-RU" sz="1100" dirty="0" err="1" smtClean="0"/>
              <a:t>воспитательно</a:t>
            </a:r>
            <a:r>
              <a:rPr lang="ru-RU" sz="1100" dirty="0" smtClean="0"/>
              <a:t>-трудовых колоний», в 2001 г. докторскую диссертацию «Меры безопасности как средство предупреждения преступности».</a:t>
            </a:r>
          </a:p>
          <a:p>
            <a:pPr algn="just" eaLnBrk="1" hangingPunct="1"/>
            <a:r>
              <a:rPr lang="ru-RU" sz="1100" b="1" dirty="0" smtClean="0"/>
              <a:t>Стажировался</a:t>
            </a:r>
            <a:r>
              <a:rPr lang="ru-RU" sz="1100" dirty="0" smtClean="0"/>
              <a:t> в </a:t>
            </a:r>
            <a:r>
              <a:rPr lang="ru-RU" sz="1100" dirty="0"/>
              <a:t>Санкт-Петербургском университете (</a:t>
            </a:r>
            <a:r>
              <a:rPr lang="ru-RU" sz="1100" dirty="0" smtClean="0"/>
              <a:t>1993 г.) </a:t>
            </a:r>
            <a:r>
              <a:rPr lang="ru-RU" sz="1100" dirty="0"/>
              <a:t>и университетах </a:t>
            </a:r>
            <a:r>
              <a:rPr lang="ru-RU" sz="1100" dirty="0" smtClean="0"/>
              <a:t>Германии </a:t>
            </a:r>
            <a:r>
              <a:rPr lang="ru-RU" sz="1100" dirty="0"/>
              <a:t>(</a:t>
            </a:r>
            <a:r>
              <a:rPr lang="ru-RU" sz="1100" dirty="0" err="1"/>
              <a:t>Грайфсвальд</a:t>
            </a:r>
            <a:r>
              <a:rPr lang="ru-RU" sz="1100" dirty="0"/>
              <a:t> </a:t>
            </a:r>
            <a:r>
              <a:rPr lang="ru-RU" sz="1100" dirty="0" smtClean="0"/>
              <a:t>- 1995</a:t>
            </a:r>
            <a:r>
              <a:rPr lang="ru-RU" sz="1100" dirty="0"/>
              <a:t>, 1996, 2006, 2007 гг.; </a:t>
            </a:r>
            <a:r>
              <a:rPr lang="ru-RU" sz="1100" dirty="0" err="1"/>
              <a:t>Пассау</a:t>
            </a:r>
            <a:r>
              <a:rPr lang="ru-RU" sz="1100" dirty="0"/>
              <a:t> 1998, 1999, 2002, 2006, 2010 </a:t>
            </a:r>
            <a:r>
              <a:rPr lang="ru-RU" sz="1100" dirty="0" smtClean="0"/>
              <a:t>гг.) и Швейцарии (Базель </a:t>
            </a:r>
            <a:r>
              <a:rPr lang="ru-RU" sz="1100" dirty="0"/>
              <a:t>2004 г</a:t>
            </a:r>
            <a:r>
              <a:rPr lang="ru-RU" sz="1100" dirty="0" smtClean="0"/>
              <a:t>.). </a:t>
            </a:r>
          </a:p>
          <a:p>
            <a:pPr algn="just" eaLnBrk="1" hangingPunct="1"/>
            <a:r>
              <a:rPr lang="ru-RU" sz="1100" b="1" dirty="0" smtClean="0"/>
              <a:t>Научные направления: </a:t>
            </a:r>
            <a:r>
              <a:rPr lang="ru-RU" sz="1100" dirty="0" smtClean="0"/>
              <a:t>Концептуально-теоретические основы правового регулирования и применения мер безопасности. Противодействие коррупции. Ювенальное право и ювенальная юстиция.  Под его научным руководством разработаны, в частности краевая программа «Подросток» (1990 г.) и «Концепция становления в Красноярском крае ювенальной юстиции нового поколения» (2008 г.). </a:t>
            </a:r>
          </a:p>
          <a:p>
            <a:pPr algn="just" eaLnBrk="1" hangingPunct="1"/>
            <a:r>
              <a:rPr lang="ru-RU" sz="1100" b="1" dirty="0" smtClean="0"/>
              <a:t>Опубликовал</a:t>
            </a:r>
            <a:r>
              <a:rPr lang="ru-RU" sz="1100" dirty="0" smtClean="0"/>
              <a:t> более 150 работ в российских и  зарубежных изданиях</a:t>
            </a:r>
          </a:p>
        </p:txBody>
      </p:sp>
      <p:pic>
        <p:nvPicPr>
          <p:cNvPr id="14341" name="Picture 5" descr="http://law.institute.sfu-kras.ru/templates/law/images/up_sfu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6286500"/>
            <a:ext cx="9144000" cy="571500"/>
          </a:xfrm>
          <a:prstGeom prst="rect">
            <a:avLst/>
          </a:prstGeom>
          <a:solidFill>
            <a:srgbClr val="E46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88" y="6356350"/>
            <a:ext cx="8429625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smtClean="0">
                <a:solidFill>
                  <a:srgbClr val="10253F"/>
                </a:solidFill>
              </a:rPr>
              <a:t>Ювенальное право и ювенальная юстиция</a:t>
            </a:r>
          </a:p>
        </p:txBody>
      </p:sp>
      <p:pic>
        <p:nvPicPr>
          <p:cNvPr id="14344" name="Picture 9" descr="b_1200_1000_0_0___images_stories_staff_shedrin-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1772816"/>
            <a:ext cx="3240608" cy="21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755576" y="1196752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Щедрин Николай Васильевич</a:t>
            </a:r>
            <a:r>
              <a:rPr lang="ru-RU" dirty="0" smtClean="0">
                <a:latin typeface="Calibri" pitchFamily="34" charset="0"/>
              </a:rPr>
              <a:t>, профессор, </a:t>
            </a:r>
            <a:r>
              <a:rPr lang="ru-RU" dirty="0" err="1" smtClean="0">
                <a:latin typeface="Calibri" pitchFamily="34" charset="0"/>
              </a:rPr>
              <a:t>д.ю.н</a:t>
            </a:r>
            <a:r>
              <a:rPr lang="ru-RU" dirty="0" smtClean="0">
                <a:latin typeface="Calibri" pitchFamily="34" charset="0"/>
              </a:rPr>
              <a:t>.</a:t>
            </a:r>
            <a:r>
              <a:rPr lang="ru-RU" sz="1100" dirty="0" smtClean="0">
                <a:latin typeface="Calibri" pitchFamily="34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755576" y="692696"/>
            <a:ext cx="770485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179512" y="571500"/>
            <a:ext cx="8858250" cy="844972"/>
          </a:xfrm>
        </p:spPr>
        <p:txBody>
          <a:bodyPr/>
          <a:lstStyle/>
          <a:p>
            <a:pPr eaLnBrk="1" hangingPunct="1"/>
            <a:r>
              <a:rPr lang="ru-RU" sz="2400" b="1" dirty="0" smtClean="0"/>
              <a:t>Какие знания и навыки получает выпускник программы?</a:t>
            </a: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881836"/>
          </a:xfrm>
        </p:spPr>
        <p:txBody>
          <a:bodyPr/>
          <a:lstStyle/>
          <a:p>
            <a:pPr algn="just"/>
            <a:endParaRPr lang="ru-RU" sz="1800" dirty="0" smtClean="0"/>
          </a:p>
          <a:p>
            <a:pPr algn="just"/>
            <a:endParaRPr lang="ru-RU" sz="1800" dirty="0"/>
          </a:p>
          <a:p>
            <a:pPr algn="just"/>
            <a:endParaRPr lang="ru-RU" sz="1800" dirty="0" smtClean="0"/>
          </a:p>
          <a:p>
            <a:pPr algn="just"/>
            <a:r>
              <a:rPr lang="ru-RU" sz="1800" dirty="0" smtClean="0"/>
              <a:t>Магистерская </a:t>
            </a:r>
            <a:r>
              <a:rPr lang="ru-RU" sz="1800" dirty="0"/>
              <a:t>программа </a:t>
            </a:r>
            <a:r>
              <a:rPr lang="ru-RU" sz="1800" dirty="0" smtClean="0"/>
              <a:t>позволяет </a:t>
            </a:r>
            <a:r>
              <a:rPr lang="ru-RU" sz="1800" dirty="0"/>
              <a:t>обучающимся </a:t>
            </a:r>
            <a:r>
              <a:rPr lang="ru-RU" sz="1800" dirty="0" smtClean="0"/>
              <a:t>изучить </a:t>
            </a:r>
            <a:r>
              <a:rPr lang="ru-RU" sz="1800" dirty="0"/>
              <a:t>нормы международного, гражданского, трудового, административного, уголовного, уголовно-исполнительного, уголовно-процессуального, гражданско-процессуального и других отраслей права, регламентирующих правовой статус, юридическую защиту и </a:t>
            </a:r>
            <a:r>
              <a:rPr lang="ru-RU" sz="1800" dirty="0" smtClean="0"/>
              <a:t>ответственность несовершеннолетних, </a:t>
            </a:r>
            <a:r>
              <a:rPr lang="ru-RU" sz="1800" dirty="0"/>
              <a:t>а также получить навыки их применения с учетом социально-психологических особенностей несовершеннолетнего </a:t>
            </a:r>
            <a:r>
              <a:rPr lang="ru-RU" sz="1800" dirty="0" smtClean="0"/>
              <a:t>возраста, в следующих видах профессиональной деятельности:</a:t>
            </a:r>
            <a:endParaRPr lang="ru-RU" sz="1800" dirty="0"/>
          </a:p>
          <a:p>
            <a:pPr algn="ctr"/>
            <a:r>
              <a:rPr lang="ru-RU" sz="1800" dirty="0" smtClean="0"/>
              <a:t>правотворческая;</a:t>
            </a:r>
          </a:p>
          <a:p>
            <a:pPr algn="ctr"/>
            <a:r>
              <a:rPr lang="ru-RU" sz="1800" dirty="0" smtClean="0"/>
              <a:t>правоприменительная;</a:t>
            </a:r>
          </a:p>
          <a:p>
            <a:pPr algn="ctr"/>
            <a:r>
              <a:rPr lang="ru-RU" sz="1800" dirty="0" smtClean="0"/>
              <a:t>правоохранительная;</a:t>
            </a:r>
          </a:p>
          <a:p>
            <a:pPr algn="ctr"/>
            <a:r>
              <a:rPr lang="ru-RU" sz="1800" dirty="0" smtClean="0"/>
              <a:t>экспертно-консультационная;</a:t>
            </a:r>
          </a:p>
          <a:p>
            <a:pPr algn="ctr"/>
            <a:r>
              <a:rPr lang="ru-RU" sz="1800" dirty="0" smtClean="0"/>
              <a:t>организационно-управленческая;</a:t>
            </a:r>
          </a:p>
          <a:p>
            <a:pPr algn="ctr"/>
            <a:r>
              <a:rPr lang="ru-RU" sz="1800" dirty="0" smtClean="0"/>
              <a:t>научно-исследовательская;</a:t>
            </a:r>
          </a:p>
          <a:p>
            <a:pPr algn="ctr"/>
            <a:r>
              <a:rPr lang="ru-RU" sz="1800" dirty="0" smtClean="0"/>
              <a:t>педагогическая</a:t>
            </a:r>
            <a:r>
              <a:rPr lang="ru-RU" sz="1800" dirty="0"/>
              <a:t>.</a:t>
            </a:r>
          </a:p>
          <a:p>
            <a:pPr eaLnBrk="1" hangingPunct="1"/>
            <a:endParaRPr lang="ru-RU" sz="2000" dirty="0" smtClean="0"/>
          </a:p>
          <a:p>
            <a:pPr eaLnBrk="1" hangingPunct="1"/>
            <a:endParaRPr lang="ru-RU" sz="2000" dirty="0"/>
          </a:p>
          <a:p>
            <a:pPr eaLnBrk="1" hangingPunct="1">
              <a:buFont typeface="Arial" charset="0"/>
              <a:buNone/>
            </a:pPr>
            <a:endParaRPr lang="ru-RU" sz="2000" dirty="0" smtClean="0"/>
          </a:p>
          <a:p>
            <a:pPr eaLnBrk="1" hangingPunct="1"/>
            <a:endParaRPr lang="ru-RU" sz="2000" dirty="0" smtClean="0"/>
          </a:p>
        </p:txBody>
      </p:sp>
      <p:pic>
        <p:nvPicPr>
          <p:cNvPr id="15363" name="Picture 5" descr="http://law.institute.sfu-kras.ru/templates/law/images/up_sfu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6286500"/>
            <a:ext cx="9144000" cy="571500"/>
          </a:xfrm>
          <a:prstGeom prst="rect">
            <a:avLst/>
          </a:prstGeom>
          <a:solidFill>
            <a:srgbClr val="E46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65" name="Нижний колонтитул 6"/>
          <p:cNvSpPr>
            <a:spLocks noGrp="1"/>
          </p:cNvSpPr>
          <p:nvPr>
            <p:ph type="ftr" sz="quarter" idx="11"/>
          </p:nvPr>
        </p:nvSpPr>
        <p:spPr bwMode="auto">
          <a:xfrm>
            <a:off x="357188" y="6356350"/>
            <a:ext cx="8429625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800" smtClean="0">
                <a:solidFill>
                  <a:srgbClr val="10253F"/>
                </a:solidFill>
                <a:latin typeface="Arial" charset="0"/>
              </a:rPr>
              <a:t>Ювенальное право и ювенальная юстиция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4"/>
          <p:cNvSpPr txBox="1">
            <a:spLocks/>
          </p:cNvSpPr>
          <p:nvPr/>
        </p:nvSpPr>
        <p:spPr>
          <a:xfrm>
            <a:off x="471488" y="1143000"/>
            <a:ext cx="3657600" cy="428625"/>
          </a:xfrm>
          <a:prstGeom prst="rect">
            <a:avLst/>
          </a:prstGeom>
        </p:spPr>
        <p:txBody>
          <a:bodyPr rtlCol="0"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mtClean="0">
                <a:solidFill>
                  <a:srgbClr val="7030A0"/>
                </a:solidFill>
              </a:rPr>
              <a:t>Базовая часть</a:t>
            </a:r>
            <a:endParaRPr lang="ru-RU" dirty="0" smtClean="0">
              <a:solidFill>
                <a:srgbClr val="7030A0"/>
              </a:solidFill>
            </a:endParaRPr>
          </a:p>
        </p:txBody>
      </p:sp>
      <p:sp>
        <p:nvSpPr>
          <p:cNvPr id="4" name="Текст 5"/>
          <p:cNvSpPr txBox="1">
            <a:spLocks/>
          </p:cNvSpPr>
          <p:nvPr/>
        </p:nvSpPr>
        <p:spPr>
          <a:xfrm>
            <a:off x="4357688" y="1143000"/>
            <a:ext cx="4286250" cy="658813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rgbClr val="7030A0"/>
                </a:solidFill>
              </a:rPr>
              <a:t>Дисциплины по выбору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71488" y="1935163"/>
            <a:ext cx="3657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Calibri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428625" y="1571612"/>
            <a:ext cx="3657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sz="1500" b="1" dirty="0" smtClean="0">
                <a:latin typeface="Calibri" pitchFamily="34" charset="0"/>
              </a:rPr>
              <a:t>    1.  </a:t>
            </a:r>
            <a:r>
              <a:rPr lang="ru-RU" sz="1300" b="1" dirty="0" smtClean="0">
                <a:latin typeface="Calibri" pitchFamily="34" charset="0"/>
              </a:rPr>
              <a:t>История  и  </a:t>
            </a:r>
            <a:r>
              <a:rPr lang="ru-RU" sz="1300" b="1" dirty="0">
                <a:latin typeface="Calibri" pitchFamily="34" charset="0"/>
              </a:rPr>
              <a:t>методология </a:t>
            </a:r>
            <a:r>
              <a:rPr lang="ru-RU" sz="1300" b="1" dirty="0" smtClean="0">
                <a:latin typeface="Calibri" pitchFamily="34" charset="0"/>
              </a:rPr>
              <a:t> юридической науки</a:t>
            </a:r>
            <a:endParaRPr lang="ru-RU" sz="1300" b="1" dirty="0">
              <a:latin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ru-RU" sz="1300" b="1" dirty="0" smtClean="0">
                <a:latin typeface="Calibri" pitchFamily="34" charset="0"/>
              </a:rPr>
              <a:t>     2. История </a:t>
            </a:r>
            <a:r>
              <a:rPr lang="ru-RU" sz="1300" b="1" dirty="0">
                <a:latin typeface="Calibri" pitchFamily="34" charset="0"/>
              </a:rPr>
              <a:t>политических </a:t>
            </a:r>
            <a:r>
              <a:rPr lang="ru-RU" sz="1300" b="1" dirty="0" smtClean="0">
                <a:latin typeface="Calibri" pitchFamily="34" charset="0"/>
              </a:rPr>
              <a:t> и  правовых </a:t>
            </a:r>
            <a:r>
              <a:rPr lang="ru-RU" sz="1300" b="1" dirty="0">
                <a:latin typeface="Calibri" pitchFamily="34" charset="0"/>
              </a:rPr>
              <a:t>учений</a:t>
            </a:r>
          </a:p>
          <a:p>
            <a:pPr>
              <a:spcBef>
                <a:spcPts val="0"/>
              </a:spcBef>
            </a:pPr>
            <a:r>
              <a:rPr lang="ru-RU" sz="1300" b="1" dirty="0" smtClean="0">
                <a:latin typeface="Calibri" pitchFamily="34" charset="0"/>
              </a:rPr>
              <a:t>      3. Сравнительное  правоведение</a:t>
            </a:r>
            <a:endParaRPr lang="ru-RU" sz="1300" b="1" dirty="0">
              <a:latin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ru-RU" sz="1300" dirty="0" smtClean="0">
                <a:latin typeface="Calibri" pitchFamily="34" charset="0"/>
              </a:rPr>
              <a:t>      4. </a:t>
            </a:r>
            <a:r>
              <a:rPr lang="ru-RU" sz="1300" b="1" dirty="0" smtClean="0">
                <a:latin typeface="Calibri" pitchFamily="34" charset="0"/>
              </a:rPr>
              <a:t>Актуальные  проблемы  ювенальной </a:t>
            </a:r>
            <a:r>
              <a:rPr lang="ru-RU" sz="1300" b="1" dirty="0" smtClean="0">
                <a:latin typeface="Calibri" pitchFamily="34" charset="0"/>
              </a:rPr>
              <a:t>юстиции</a:t>
            </a:r>
            <a:endParaRPr lang="ru-RU" sz="1500" dirty="0">
              <a:latin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ru-RU" sz="1300" b="1" dirty="0" smtClean="0">
                <a:latin typeface="Calibri" pitchFamily="34" charset="0"/>
              </a:rPr>
              <a:t>      5. Философия права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4357686" y="1845106"/>
            <a:ext cx="4500594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Возрастная психология</a:t>
            </a:r>
          </a:p>
          <a:p>
            <a:pPr>
              <a:spcBef>
                <a:spcPct val="50000"/>
              </a:spcBef>
            </a:pPr>
            <a:r>
              <a:rPr lang="ru-RU" sz="1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Актуальные проблемы </a:t>
            </a:r>
            <a:r>
              <a:rPr lang="ru-RU" sz="1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социологии права</a:t>
            </a:r>
            <a:endParaRPr lang="ru-RU" sz="11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1.Предупреждение коррупции в </a:t>
            </a:r>
            <a:r>
              <a:rPr lang="ru-RU" sz="11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молодёжной среде.</a:t>
            </a:r>
            <a:endParaRPr lang="ru-RU" sz="1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Восстановительная модель в ювенальной юстиции</a:t>
            </a:r>
          </a:p>
          <a:p>
            <a:pPr>
              <a:spcBef>
                <a:spcPct val="50000"/>
              </a:spcBef>
            </a:pPr>
            <a:r>
              <a:rPr lang="ru-RU" sz="1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Прокурорский </a:t>
            </a:r>
            <a:r>
              <a:rPr lang="ru-RU" sz="11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надзор за соблюдением законодательства в отношении несовершеннолетних</a:t>
            </a:r>
          </a:p>
          <a:p>
            <a:pPr>
              <a:spcBef>
                <a:spcPct val="50000"/>
              </a:spcBef>
            </a:pPr>
            <a:r>
              <a:rPr lang="ru-RU" sz="1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Особенности </a:t>
            </a:r>
            <a:r>
              <a:rPr lang="ru-RU" sz="11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защиты по делам </a:t>
            </a:r>
            <a:r>
              <a:rPr lang="ru-RU" sz="1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несовершеннолетних</a:t>
            </a:r>
          </a:p>
          <a:p>
            <a:pPr>
              <a:spcBef>
                <a:spcPct val="50000"/>
              </a:spcBef>
            </a:pPr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11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Исполнение </a:t>
            </a:r>
            <a:r>
              <a:rPr lang="ru-RU" sz="1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отношении несовершеннолетних наказаний, не связанных с лишением </a:t>
            </a:r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свободы, </a:t>
            </a:r>
            <a:r>
              <a:rPr lang="ru-RU" sz="1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иных мер уголовно-правового характера</a:t>
            </a:r>
          </a:p>
          <a:p>
            <a:pPr>
              <a:spcBef>
                <a:spcPct val="50000"/>
              </a:spcBef>
            </a:pPr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Исполнение </a:t>
            </a:r>
            <a:r>
              <a:rPr lang="ru-RU" sz="1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наказания в виде лишения свободы и </a:t>
            </a:r>
            <a:r>
              <a:rPr lang="ru-RU" sz="1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постпенитенциарная</a:t>
            </a:r>
            <a:r>
              <a:rPr lang="ru-RU" sz="1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адаптация освобожденных из воспитательных </a:t>
            </a:r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колоний</a:t>
            </a:r>
          </a:p>
          <a:p>
            <a:pPr>
              <a:spcBef>
                <a:spcPct val="50000"/>
              </a:spcBef>
            </a:pPr>
            <a:r>
              <a:rPr lang="ru-RU" sz="1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Характеристика и профилактика </a:t>
            </a:r>
            <a:r>
              <a:rPr lang="ru-RU" sz="11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девиантного</a:t>
            </a:r>
            <a:r>
              <a:rPr lang="ru-RU" sz="1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поведения несовершеннолетних.</a:t>
            </a:r>
          </a:p>
          <a:p>
            <a:pPr>
              <a:spcBef>
                <a:spcPct val="50000"/>
              </a:spcBef>
            </a:pPr>
            <a:r>
              <a:rPr lang="ru-RU" sz="1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11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Виктимологическая</a:t>
            </a:r>
            <a:r>
              <a:rPr lang="ru-RU" sz="1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профилактика и реабилитация несовершеннолетних</a:t>
            </a:r>
          </a:p>
          <a:p>
            <a:pPr marL="228600" indent="-228600">
              <a:spcBef>
                <a:spcPct val="50000"/>
              </a:spcBef>
              <a:buAutoNum type="arabicPeriod"/>
            </a:pPr>
            <a:endParaRPr lang="ru-RU" sz="1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>
              <a:spcBef>
                <a:spcPct val="50000"/>
              </a:spcBef>
              <a:buAutoNum type="arabicPeriod"/>
            </a:pPr>
            <a:endParaRPr lang="ru-RU" sz="1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endParaRPr lang="ru-RU" sz="1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ru-RU" sz="1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spcBef>
                <a:spcPct val="50000"/>
              </a:spcBef>
            </a:pPr>
            <a:endParaRPr lang="ru-RU" sz="14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ru-RU" sz="1500" dirty="0">
              <a:latin typeface="Calibri" pitchFamily="34" charset="0"/>
            </a:endParaRPr>
          </a:p>
        </p:txBody>
      </p:sp>
      <p:sp>
        <p:nvSpPr>
          <p:cNvPr id="8" name="Заголовок 8"/>
          <p:cNvSpPr txBox="1">
            <a:spLocks/>
          </p:cNvSpPr>
          <p:nvPr/>
        </p:nvSpPr>
        <p:spPr>
          <a:xfrm>
            <a:off x="571472" y="357166"/>
            <a:ext cx="8229600" cy="85725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2600" b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Перечень изучаемых дисциплин профессионального цикла</a:t>
            </a:r>
            <a:endParaRPr lang="ru-RU" sz="26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2250281" y="3107532"/>
            <a:ext cx="37861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5" descr="http://law.institute.sfu-kras.ru/templates/law/images/up_sfu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0" y="6286500"/>
            <a:ext cx="9144000" cy="571500"/>
          </a:xfrm>
          <a:prstGeom prst="rect">
            <a:avLst/>
          </a:prstGeom>
          <a:solidFill>
            <a:srgbClr val="E46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Нижний колонтитул 6"/>
          <p:cNvSpPr>
            <a:spLocks noGrp="1"/>
          </p:cNvSpPr>
          <p:nvPr>
            <p:ph type="ftr" sz="quarter" idx="11"/>
          </p:nvPr>
        </p:nvSpPr>
        <p:spPr bwMode="auto">
          <a:xfrm>
            <a:off x="357188" y="6356350"/>
            <a:ext cx="8429625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800" dirty="0" smtClean="0">
                <a:solidFill>
                  <a:srgbClr val="10253F"/>
                </a:solidFill>
                <a:latin typeface="Arial" charset="0"/>
              </a:rPr>
              <a:t>Ювенальное право и ювенальная юстиция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28596" y="3000372"/>
            <a:ext cx="35719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endParaRPr lang="ru-RU" sz="1400" dirty="0" smtClean="0"/>
          </a:p>
          <a:p>
            <a:r>
              <a:rPr lang="ru-RU" b="1" dirty="0" smtClean="0"/>
              <a:t>         </a:t>
            </a:r>
            <a:r>
              <a:rPr lang="ru-RU" b="1" dirty="0" smtClean="0">
                <a:solidFill>
                  <a:srgbClr val="7030A0"/>
                </a:solidFill>
              </a:rPr>
              <a:t>Профильная часть</a:t>
            </a:r>
          </a:p>
          <a:p>
            <a:endParaRPr lang="ru-RU" sz="1400" dirty="0" smtClean="0"/>
          </a:p>
          <a:p>
            <a:r>
              <a:rPr lang="ru-RU" sz="1400" dirty="0" smtClean="0"/>
              <a:t>1.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Основы социального менеджмента в ювенальной юстиции</a:t>
            </a:r>
            <a:endParaRPr lang="ru-RU" sz="1200" dirty="0"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2. Психолого-педагогические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особенности подросткового возраста и их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учет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в правотворческой и правоприменительной деятельности</a:t>
            </a: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3. Социально-правовая характеристика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несовершеннолетних молодежи: статус, защита, ответственность</a:t>
            </a: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4. Несовершеннолетний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в процессуальных отношениях</a:t>
            </a: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5. Аналитико-исследовательский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практикум «Ювенальные технологии»</a:t>
            </a:r>
          </a:p>
        </p:txBody>
      </p:sp>
    </p:spTree>
    <p:extLst>
      <p:ext uri="{BB962C8B-B14F-4D97-AF65-F5344CB8AC3E}">
        <p14:creationId xmlns:p14="http://schemas.microsoft.com/office/powerpoint/2010/main" xmlns="" val="269202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85813" y="642938"/>
            <a:ext cx="7467600" cy="57943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КАК ПОСТУПИТЬ?</a:t>
            </a:r>
            <a:endParaRPr lang="ru-RU" dirty="0"/>
          </a:p>
        </p:txBody>
      </p:sp>
      <p:sp>
        <p:nvSpPr>
          <p:cNvPr id="18434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8305800" cy="438308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ru-RU" sz="1400" dirty="0"/>
              <a:t>Кандидаты на программу: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1400" b="0" dirty="0"/>
              <a:t>Лица  с высшим образованием (бакалавры, специалисты или магистры), в том числе и получившие его не по специальности /направлению «Юриспруденция». В конкурсе могут участвовать выпускники любых вузов.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sz="1400" dirty="0" smtClean="0"/>
              <a:t>Необходимые </a:t>
            </a:r>
            <a:r>
              <a:rPr lang="ru-RU" sz="1400" dirty="0"/>
              <a:t>документы: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1400" b="0" dirty="0"/>
              <a:t>Абитуриенту необходимо предоставить в приемную комиссию следующие документы: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1400" b="0" dirty="0"/>
              <a:t>4</a:t>
            </a:r>
            <a:r>
              <a:rPr lang="ru-RU" sz="1400" b="0" dirty="0"/>
              <a:t> фотографии 3*4          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1400" b="0" dirty="0"/>
              <a:t>Документ, удостоверяющий личность и гражданство (подлинник и копия)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1400" b="0" dirty="0"/>
              <a:t>Диплом об образовании (подлинник )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1400" b="0" dirty="0"/>
              <a:t>Письменное </a:t>
            </a:r>
            <a:r>
              <a:rPr lang="ru-RU" sz="1400" b="0" dirty="0" smtClean="0"/>
              <a:t>заявление (оформляется секретарём Приёмной комиссии)</a:t>
            </a:r>
            <a:endParaRPr lang="ru-RU" sz="1400" b="0" dirty="0"/>
          </a:p>
          <a:p>
            <a:pPr algn="ctr" eaLnBrk="1" hangingPunct="1">
              <a:lnSpc>
                <a:spcPct val="90000"/>
              </a:lnSpc>
              <a:buClr>
                <a:srgbClr val="9A3D01"/>
              </a:buClr>
            </a:pPr>
            <a:r>
              <a:rPr lang="ru-RU" sz="1400" dirty="0" smtClean="0"/>
              <a:t>Вступительные </a:t>
            </a:r>
            <a:r>
              <a:rPr lang="ru-RU" sz="1400" dirty="0"/>
              <a:t>испытания:</a:t>
            </a:r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sz="1400" b="0" dirty="0" smtClean="0"/>
              <a:t>Ювенальное </a:t>
            </a:r>
            <a:r>
              <a:rPr lang="ru-RU" sz="1400" b="0" dirty="0" smtClean="0"/>
              <a:t>право: правовое положение и защита прав несовершеннолетних (тест)</a:t>
            </a:r>
          </a:p>
          <a:p>
            <a:pPr algn="just" eaLnBrk="1" hangingPunct="1">
              <a:lnSpc>
                <a:spcPct val="90000"/>
              </a:lnSpc>
            </a:pPr>
            <a:endParaRPr lang="ru-RU" sz="1400" b="0" dirty="0" smtClean="0"/>
          </a:p>
          <a:p>
            <a:pPr algn="just" eaLnBrk="1" hangingPunct="1">
              <a:lnSpc>
                <a:spcPct val="90000"/>
              </a:lnSpc>
            </a:pPr>
            <a:r>
              <a:rPr lang="ru-RU" sz="1400" b="0" dirty="0" smtClean="0"/>
              <a:t>Приём </a:t>
            </a:r>
            <a:r>
              <a:rPr lang="ru-RU" sz="1400" b="0" dirty="0"/>
              <a:t>документов начинается   </a:t>
            </a:r>
            <a:r>
              <a:rPr lang="ru-RU" sz="1400" u="sng" dirty="0"/>
              <a:t>1 июля </a:t>
            </a:r>
            <a:r>
              <a:rPr lang="ru-RU" sz="1400" u="sng" dirty="0" smtClean="0"/>
              <a:t>2015 </a:t>
            </a:r>
            <a:r>
              <a:rPr lang="ru-RU" sz="1400" u="sng" dirty="0"/>
              <a:t>года.</a:t>
            </a:r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</a:pPr>
            <a:endParaRPr lang="ru-RU" sz="1400" b="0" dirty="0"/>
          </a:p>
          <a:p>
            <a:pPr algn="just" eaLnBrk="1" hangingPunct="1">
              <a:lnSpc>
                <a:spcPct val="90000"/>
              </a:lnSpc>
              <a:buClr>
                <a:srgbClr val="9A3D01"/>
              </a:buClr>
            </a:pPr>
            <a:endParaRPr lang="ru-RU" sz="1400" b="0" dirty="0"/>
          </a:p>
          <a:p>
            <a:pPr algn="ctr" eaLnBrk="1" hangingPunct="1">
              <a:lnSpc>
                <a:spcPct val="90000"/>
              </a:lnSpc>
              <a:buClr>
                <a:srgbClr val="9A3D01"/>
              </a:buClr>
            </a:pPr>
            <a:r>
              <a:rPr lang="en-US" sz="1400" i="1" dirty="0"/>
              <a:t>P.S.: </a:t>
            </a:r>
            <a:r>
              <a:rPr lang="ru-RU" sz="1400" i="1" dirty="0"/>
              <a:t>Набор на магистерскую программу производится на бюджетной  и договорной  </a:t>
            </a:r>
            <a:endParaRPr lang="en-US" sz="1400" i="1" dirty="0"/>
          </a:p>
          <a:p>
            <a:pPr algn="ctr" eaLnBrk="1" hangingPunct="1">
              <a:lnSpc>
                <a:spcPct val="90000"/>
              </a:lnSpc>
              <a:buClr>
                <a:srgbClr val="9A3D01"/>
              </a:buClr>
            </a:pPr>
            <a:r>
              <a:rPr lang="ru-RU" sz="1400" i="1" dirty="0"/>
              <a:t>основе по результатам конкурса.</a:t>
            </a:r>
          </a:p>
        </p:txBody>
      </p:sp>
      <p:pic>
        <p:nvPicPr>
          <p:cNvPr id="18435" name="Picture 5" descr="http://law.institute.sfu-kras.ru/templates/law/images/up_sfu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6286500"/>
            <a:ext cx="9144000" cy="571500"/>
          </a:xfrm>
          <a:prstGeom prst="rect">
            <a:avLst/>
          </a:prstGeom>
          <a:solidFill>
            <a:srgbClr val="E46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37" name="Нижний колонтитул 6"/>
          <p:cNvSpPr>
            <a:spLocks noGrp="1"/>
          </p:cNvSpPr>
          <p:nvPr>
            <p:ph type="ftr" sz="quarter" idx="11"/>
          </p:nvPr>
        </p:nvSpPr>
        <p:spPr bwMode="auto">
          <a:xfrm>
            <a:off x="357188" y="6356350"/>
            <a:ext cx="8429625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800" smtClean="0">
                <a:solidFill>
                  <a:srgbClr val="10253F"/>
                </a:solidFill>
                <a:latin typeface="Arial" charset="0"/>
              </a:rPr>
              <a:t>Ювенальное право и ювенальная юстиция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836712"/>
            <a:ext cx="7696200" cy="53308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1500" dirty="0" smtClean="0"/>
              <a:t>	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 ПОДРОБНОСТЯМИ ОБРАЩАЙТЕСЬ В ОТДЕЛЕНИЕ МАГИСТРАТУРЫ ЮРИДИЧЕСКОГО ИНСТИТУТА СИБИРСКОГО ФЕДЕРАЛЬНОГО УНИВЕРСИТЕТА  ПО АДРЕСУ: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660075,  г. Красноярск, ул.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Маерчака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6, кабинет 3-12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т. 8-(391)-206-23-25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e-mail: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2"/>
              </a:rPr>
              <a:t>sergeygutnik89@mail.ru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Координатор магистерских программ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Гутник Сергей Иосифович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Инженер отделения магистратуры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Дерменёва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Виктория Евгеньевна</a:t>
            </a:r>
          </a:p>
        </p:txBody>
      </p:sp>
      <p:pic>
        <p:nvPicPr>
          <p:cNvPr id="19459" name="Picture 5" descr="http://law.institute.sfu-kras.ru/templates/law/images/up_sfu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6286500"/>
            <a:ext cx="9144000" cy="571500"/>
          </a:xfrm>
          <a:prstGeom prst="rect">
            <a:avLst/>
          </a:prstGeom>
          <a:solidFill>
            <a:srgbClr val="E46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61" name="Нижний колонтитул 6"/>
          <p:cNvSpPr>
            <a:spLocks noGrp="1"/>
          </p:cNvSpPr>
          <p:nvPr>
            <p:ph type="ftr" sz="quarter" idx="11"/>
          </p:nvPr>
        </p:nvSpPr>
        <p:spPr bwMode="auto">
          <a:xfrm>
            <a:off x="357188" y="6356350"/>
            <a:ext cx="8429625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800" smtClean="0">
                <a:solidFill>
                  <a:srgbClr val="10253F"/>
                </a:solidFill>
                <a:latin typeface="Arial" charset="0"/>
              </a:rPr>
              <a:t>Ювенальное право и ювенальная юстиция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439</TotalTime>
  <Words>620</Words>
  <Application>Microsoft Office PowerPoint</Application>
  <PresentationFormat>Экран (4:3)</PresentationFormat>
  <Paragraphs>104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Руководитель программы</vt:lpstr>
      <vt:lpstr>Какие знания и навыки получает выпускник программы?</vt:lpstr>
      <vt:lpstr>Слайд 6</vt:lpstr>
      <vt:lpstr>КАК ПОСТУПИТЬ?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Юридический институт</dc:title>
  <dc:creator>Никитина Наталья Александровна</dc:creator>
  <cp:lastModifiedBy>SGutnik</cp:lastModifiedBy>
  <cp:revision>91</cp:revision>
  <dcterms:modified xsi:type="dcterms:W3CDTF">2015-04-27T03:14:36Z</dcterms:modified>
</cp:coreProperties>
</file>