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1" r:id="rId9"/>
    <p:sldId id="265" r:id="rId10"/>
    <p:sldId id="267" r:id="rId11"/>
    <p:sldId id="264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DDDDDD"/>
    <a:srgbClr val="FFCC66"/>
    <a:srgbClr val="F5640B"/>
    <a:srgbClr val="6C3600"/>
    <a:srgbClr val="6699FF"/>
    <a:srgbClr val="1C1C1C"/>
    <a:srgbClr val="3E3C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4F05-5C27-4F75-9867-1B190450C07D}" type="datetimeFigureOut">
              <a:rPr lang="ru-RU" smtClean="0"/>
              <a:t>08.12.2014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D0126-2079-40AF-8BBE-4A37B974A95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D0126-2079-40AF-8BBE-4A37B974A95F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4867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68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69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0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71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2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3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4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5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76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77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78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79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0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1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2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3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4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5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6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7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8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89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90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91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2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3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4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95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896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7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8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4899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900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901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4902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490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490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905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770199-8906-412C-AA0D-C2C841A922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4D9A0-E07A-47BD-BFBC-665EB3D3D0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2C980-62D4-4F4D-8DC6-1AF22D8CB6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F7BF68-8889-452F-9D6D-790030D3E8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9B4B75-78EB-418A-A45B-551AC71981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2D436-F36E-4B73-AA17-FECB46A418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E10B0-6888-45B0-B0F7-33AB0E30DE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26EBA-D71F-4FDE-9218-979315F269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325BD-09AA-475F-8FEB-6BB86512FB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B5F2B-3033-4668-BE8C-217A8F07E8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FA2A4-8FF6-4F06-BFDA-D1D6570B62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61D5E-3F14-4ED7-BA20-CDCE2F6A13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8F993-22BD-4C90-865E-899D83DB6A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384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4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4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4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4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4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4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5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5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5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5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6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6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6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7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7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7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7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7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387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7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87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87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6388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16388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E86019-6ECC-4028-804E-14B14D8411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228600"/>
            <a:ext cx="7539038" cy="24384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Несовершеннолетние</a:t>
            </a:r>
            <a:r>
              <a:rPr lang="ru-RU" sz="2400" dirty="0">
                <a:solidFill>
                  <a:schemeClr val="bg1"/>
                </a:solidFill>
              </a:rPr>
              <a:t>: преступник? Жертва?</a:t>
            </a: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i="1" dirty="0" smtClean="0">
                <a:solidFill>
                  <a:schemeClr val="bg1"/>
                </a:solidFill>
              </a:rPr>
              <a:t>Проблема </a:t>
            </a:r>
            <a:r>
              <a:rPr lang="ru-RU" sz="3200" i="1" dirty="0" smtClean="0">
                <a:solidFill>
                  <a:srgbClr val="FF0000"/>
                </a:solidFill>
              </a:rPr>
              <a:t>«особо исключенных </a:t>
            </a:r>
            <a:r>
              <a:rPr lang="ru-RU" sz="3200" i="1" dirty="0">
                <a:solidFill>
                  <a:srgbClr val="FF0000"/>
                </a:solidFill>
              </a:rPr>
              <a:t>детей</a:t>
            </a:r>
            <a:r>
              <a:rPr lang="ru-RU" sz="3200" i="1" dirty="0" smtClean="0">
                <a:solidFill>
                  <a:srgbClr val="FF0000"/>
                </a:solidFill>
              </a:rPr>
              <a:t>»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(на примере </a:t>
            </a:r>
            <a:r>
              <a:rPr lang="ru-RU" sz="2400" i="1" dirty="0" err="1" smtClean="0">
                <a:solidFill>
                  <a:schemeClr val="bg1"/>
                </a:solidFill>
              </a:rPr>
              <a:t>Канской</a:t>
            </a:r>
            <a:r>
              <a:rPr lang="ru-RU" sz="2400" i="1" dirty="0" smtClean="0">
                <a:solidFill>
                  <a:schemeClr val="bg1"/>
                </a:solidFill>
              </a:rPr>
              <a:t> ВК Красноярского края)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4400" i="1" dirty="0">
                <a:solidFill>
                  <a:srgbClr val="3E3C32"/>
                </a:solidFill>
              </a:rPr>
              <a:t/>
            </a:r>
            <a:br>
              <a:rPr lang="ru-RU" sz="4400" i="1" dirty="0">
                <a:solidFill>
                  <a:srgbClr val="3E3C32"/>
                </a:solidFill>
              </a:rPr>
            </a:br>
            <a:endParaRPr lang="ru-RU" sz="4400" i="1" dirty="0">
              <a:solidFill>
                <a:srgbClr val="3E3C3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43200"/>
            <a:ext cx="3810000" cy="411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Александр Дмитриевич Назаров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Зав. кафедрой уголовного процесса ЮИ СФУ, руководитель проекта «Шаг навстречу» при участии студентов 2-го курса магистратуры «Ювенальное право и ювенальная юстиция» ЮИ СФУ:</a:t>
            </a:r>
          </a:p>
          <a:p>
            <a:pPr algn="ctr"/>
            <a:r>
              <a:rPr lang="ru-RU" dirty="0" smtClean="0"/>
              <a:t>Андрея и Алексея Шульц, Аллы </a:t>
            </a:r>
            <a:r>
              <a:rPr lang="ru-RU" dirty="0" err="1" smtClean="0"/>
              <a:t>Райбекас</a:t>
            </a:r>
            <a:r>
              <a:rPr lang="ru-RU" dirty="0" smtClean="0"/>
              <a:t> </a:t>
            </a:r>
            <a:r>
              <a:rPr lang="ru-RU" dirty="0" smtClean="0"/>
              <a:t>и Валентина </a:t>
            </a:r>
            <a:r>
              <a:rPr lang="ru-RU" dirty="0" err="1" smtClean="0"/>
              <a:t>Мовродова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1 04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676400"/>
            <a:ext cx="4419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Медсанчасть: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3" descr="автопоезд-построение-перед-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3810000"/>
            <a:ext cx="4495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nasarov\Desktop\Desktop\ГУФСИН\АЛЬМАНАХ  ВЗГЛЯД ДЛЯ ПЕЧАТИ\фото для Альманаха\фото для Альманаха\гости колонии\IMG_021222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76400"/>
            <a:ext cx="4231673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8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Комплексный подход</a:t>
            </a:r>
            <a:endParaRPr lang="ru-RU" dirty="0"/>
          </a:p>
        </p:txBody>
      </p:sp>
      <p:pic>
        <p:nvPicPr>
          <p:cNvPr id="6147" name="Picture 3" descr="F:\Фото\Снимок0000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4817"/>
            <a:ext cx="4953000" cy="272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nasarov\Desktop\Desktop\ГУФСИН\АЛЬМАНАХ  ВЗГЛЯД ДЛЯ ПЕЧАТИ\фото для Альманаха\фото для Альманаха\труд -учеба\Изображение 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00"/>
            <a:ext cx="4572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nasarov\Desktop\Desktop\ГУФСИН\АЛЬМАНАХ  ВЗГЛЯД ДЛЯ ПЕЧАТИ\фото для Альманаха\фото для Альманаха\так мы живем\Изображение 1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46228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nasarov\Desktop\Desktop\ГУФСИН\АЛЬМАНАХ  ВЗГЛЯД ДЛЯ ПЕЧАТИ\фото для Альманаха\фото для Альманаха\гости колонии\Изображение 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11600"/>
            <a:ext cx="4648200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chemeClr val="bg1"/>
                </a:solidFill>
              </a:rPr>
              <a:t>Криминальная субкультура</a:t>
            </a:r>
          </a:p>
        </p:txBody>
      </p:sp>
      <p:sp>
        <p:nvSpPr>
          <p:cNvPr id="1423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2860675"/>
            <a:ext cx="4114800" cy="3270250"/>
          </a:xfrm>
        </p:spPr>
        <p:txBody>
          <a:bodyPr/>
          <a:lstStyle/>
          <a:p>
            <a:pPr algn="ctr"/>
            <a:r>
              <a:rPr lang="ru-RU" sz="2700">
                <a:solidFill>
                  <a:schemeClr val="bg1"/>
                </a:solidFill>
                <a:latin typeface="Times New Roman" pitchFamily="18" charset="0"/>
              </a:rPr>
              <a:t>Является </a:t>
            </a:r>
            <a:r>
              <a:rPr lang="ru-RU" sz="2700" b="1">
                <a:solidFill>
                  <a:schemeClr val="bg1"/>
                </a:solidFill>
                <a:latin typeface="Times New Roman" pitchFamily="18" charset="0"/>
              </a:rPr>
              <a:t>основным фактором</a:t>
            </a:r>
            <a:r>
              <a:rPr lang="ru-RU" sz="2700">
                <a:solidFill>
                  <a:schemeClr val="bg1"/>
                </a:solidFill>
                <a:latin typeface="Times New Roman" pitchFamily="18" charset="0"/>
              </a:rPr>
              <a:t> способствующим возникновению </a:t>
            </a:r>
            <a:r>
              <a:rPr lang="ru-RU" sz="2700" b="1">
                <a:solidFill>
                  <a:schemeClr val="bg1"/>
                </a:solidFill>
                <a:latin typeface="Times New Roman" pitchFamily="18" charset="0"/>
              </a:rPr>
              <a:t>исключенных детей» </a:t>
            </a:r>
            <a:r>
              <a:rPr lang="ru-RU" sz="2700">
                <a:solidFill>
                  <a:schemeClr val="bg1"/>
                </a:solidFill>
                <a:latin typeface="Times New Roman" pitchFamily="18" charset="0"/>
              </a:rPr>
              <a:t>«в воспитательных колониях.</a:t>
            </a:r>
          </a:p>
        </p:txBody>
      </p:sp>
      <p:sp>
        <p:nvSpPr>
          <p:cNvPr id="142348" name="AutoShape 12"/>
          <p:cNvSpPr>
            <a:spLocks noChangeArrowheads="1"/>
          </p:cNvSpPr>
          <p:nvPr/>
        </p:nvSpPr>
        <p:spPr bwMode="auto">
          <a:xfrm>
            <a:off x="3048000" y="1143000"/>
            <a:ext cx="533400" cy="1447800"/>
          </a:xfrm>
          <a:prstGeom prst="downArrow">
            <a:avLst>
              <a:gd name="adj1" fmla="val 50000"/>
              <a:gd name="adj2" fmla="val 6785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8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Механизмы локализации «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</a:rPr>
              <a:t>исключенности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 и особой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</a:rPr>
              <a:t>исключенности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</a:rPr>
              <a:t>детей» среди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воспитанников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2209800"/>
            <a:ext cx="7313613" cy="41148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Безопасность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Психологическая помощь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Образование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Производство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Физическое </a:t>
            </a:r>
            <a:r>
              <a:rPr lang="ru-RU" dirty="0">
                <a:solidFill>
                  <a:schemeClr val="bg1"/>
                </a:solidFill>
              </a:rPr>
              <a:t>воспитание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Познавательный досуг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Медсанчасть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95000"/>
              </a:schemeClr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600" y="1371600"/>
            <a:ext cx="8610600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Безопасность: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4114800" cy="279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040086" cy="266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267200"/>
            <a:ext cx="56388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>
                <a:lumMod val="95000"/>
              </a:schemeClr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Психологическая помощь:</a:t>
            </a:r>
          </a:p>
        </p:txBody>
      </p:sp>
      <p:pic>
        <p:nvPicPr>
          <p:cNvPr id="2050" name="Picture 2" descr="C:\Users\dns-pk\Desktop\Новая папка\Снимок0000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2672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ns-pk\Desktop\Новая папка\Снимок00007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14801"/>
            <a:ext cx="4648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dns-pk\Desktop\Новая папка\Снимок00007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0"/>
            <a:ext cx="4419600" cy="262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dns-pk\Desktop\Новая папка\Снимок00007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114800"/>
            <a:ext cx="4151312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4" name="Rectangle 12"/>
          <p:cNvSpPr>
            <a:spLocks noChangeArrowheads="1"/>
          </p:cNvSpPr>
          <p:nvPr/>
        </p:nvSpPr>
        <p:spPr bwMode="auto">
          <a:xfrm>
            <a:off x="228600" y="1371600"/>
            <a:ext cx="8686800" cy="5334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/>
              <a:t>Образование:</a:t>
            </a:r>
          </a:p>
        </p:txBody>
      </p:sp>
      <p:pic>
        <p:nvPicPr>
          <p:cNvPr id="151561" name="Picture 9" descr="Снимок0000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188" y="1600200"/>
            <a:ext cx="3983037" cy="218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3810000" cy="235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9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nasarov\Desktop\Desktop\ГУФСИН\АЛЬМАНАХ  ВЗГЛЯД ДЛЯ ПЕЧАТИ\фото для Альманаха\фото для Альманаха\так мы живем\P1000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2400"/>
            <a:ext cx="44196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nasarov\Desktop\Desktop\ГУФСИН\АЛЬМАНАХ  ВЗГЛЯД ДЛЯ ПЕЧАТИ\фото для Альманаха\фото для Альманаха\так мы живем\Изображение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0"/>
            <a:ext cx="4267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Производство: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038600"/>
            <a:ext cx="355282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798" y="1600200"/>
            <a:ext cx="3612002" cy="218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nasarov\Desktop\Desktop\ГУФСИН\АЛЬМАНАХ  ВЗГЛЯД ДЛЯ ПЕЧАТИ\фото для Альманаха\фото для Альманаха\труд -учеба\IMG_05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86200"/>
            <a:ext cx="3604683" cy="258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nasarov\Desktop\Desktop\ГУФСИН\АЛЬМАНАХ  ВЗГЛЯД ДЛЯ ПЕЧАТИ\фото для Альманаха\фото для Альманаха\труд -учеба\Станочка поделки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47800"/>
            <a:ext cx="35814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45" name="Rectangle 17"/>
          <p:cNvSpPr>
            <a:spLocks noChangeArrowheads="1"/>
          </p:cNvSpPr>
          <p:nvPr/>
        </p:nvSpPr>
        <p:spPr bwMode="auto">
          <a:xfrm>
            <a:off x="0" y="1143000"/>
            <a:ext cx="9144000" cy="5638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Физическое воспитание:</a:t>
            </a:r>
          </a:p>
        </p:txBody>
      </p:sp>
      <p:pic>
        <p:nvPicPr>
          <p:cNvPr id="150542" name="Picture 14" descr="Снимок000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295400"/>
            <a:ext cx="3505200" cy="227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44" name="Picture 16" descr="Снимок0000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4114800"/>
            <a:ext cx="43434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71600"/>
            <a:ext cx="4191000" cy="2417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733800"/>
            <a:ext cx="35623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F:\Фото\Снимок000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14600"/>
            <a:ext cx="4480370" cy="246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 smtClean="0"/>
              <a:t>Познавательный досуг: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01" y="1752600"/>
            <a:ext cx="354589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28800"/>
            <a:ext cx="3048000" cy="2189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8600"/>
            <a:ext cx="3048000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F:\Фото\Снимок000045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191000"/>
            <a:ext cx="3505200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авновесие">
  <a:themeElements>
    <a:clrScheme name="Равновесие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336699"/>
      </a:accent1>
      <a:accent2>
        <a:srgbClr val="00B000"/>
      </a:accent2>
      <a:accent3>
        <a:srgbClr val="ACB3C1"/>
      </a:accent3>
      <a:accent4>
        <a:srgbClr val="DADADA"/>
      </a:accent4>
      <a:accent5>
        <a:srgbClr val="ADB8CA"/>
      </a:accent5>
      <a:accent6>
        <a:srgbClr val="009F00"/>
      </a:accent6>
      <a:hlink>
        <a:srgbClr val="00CCFF"/>
      </a:hlink>
      <a:folHlink>
        <a:srgbClr val="B5FFFB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101</Words>
  <Application>Microsoft Office PowerPoint</Application>
  <PresentationFormat>Экран (4:3)</PresentationFormat>
  <Paragraphs>23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Равновесие</vt:lpstr>
      <vt:lpstr>    Несовершеннолетние: преступник? Жертва? Проблема «особо исключенных детей» (на примере Канской ВК Красноярского края)  </vt:lpstr>
      <vt:lpstr>Криминальная субкультура</vt:lpstr>
      <vt:lpstr>Механизмы локализации «исключенности и особой исключенности детей» среди воспитанников</vt:lpstr>
      <vt:lpstr>Безопасность:</vt:lpstr>
      <vt:lpstr>Психологическая помощь:</vt:lpstr>
      <vt:lpstr>Образование:</vt:lpstr>
      <vt:lpstr>Производство:</vt:lpstr>
      <vt:lpstr>Физическое воспитание:</vt:lpstr>
      <vt:lpstr>Познавательный досуг:</vt:lpstr>
      <vt:lpstr>Медсанчасть:</vt:lpstr>
      <vt:lpstr>Комплексный подход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Андрей Шульц</dc:creator>
  <cp:lastModifiedBy>nasarov</cp:lastModifiedBy>
  <cp:revision>13</cp:revision>
  <cp:lastPrinted>1601-01-01T00:00:00Z</cp:lastPrinted>
  <dcterms:created xsi:type="dcterms:W3CDTF">1601-01-01T00:00:00Z</dcterms:created>
  <dcterms:modified xsi:type="dcterms:W3CDTF">2014-12-08T13:19:29Z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